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57" r:id="rId4"/>
    <p:sldId id="258" r:id="rId5"/>
    <p:sldId id="277" r:id="rId6"/>
    <p:sldId id="278" r:id="rId7"/>
    <p:sldId id="273" r:id="rId8"/>
    <p:sldId id="274" r:id="rId9"/>
    <p:sldId id="275" r:id="rId10"/>
    <p:sldId id="276" r:id="rId11"/>
    <p:sldId id="279" r:id="rId12"/>
    <p:sldId id="285" r:id="rId13"/>
    <p:sldId id="291" r:id="rId14"/>
    <p:sldId id="281" r:id="rId15"/>
    <p:sldId id="280" r:id="rId16"/>
    <p:sldId id="283" r:id="rId17"/>
    <p:sldId id="282" r:id="rId18"/>
    <p:sldId id="284" r:id="rId19"/>
    <p:sldId id="287" r:id="rId20"/>
    <p:sldId id="286" r:id="rId21"/>
    <p:sldId id="288" r:id="rId22"/>
    <p:sldId id="289" r:id="rId23"/>
    <p:sldId id="290" r:id="rId24"/>
    <p:sldId id="272" r:id="rId25"/>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103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ru-RU"/>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3CB35A29-740D-437E-BA3B-CCC226AE9D24}" type="datetimeFigureOut">
              <a:rPr lang="ru-RU" smtClean="0"/>
              <a:t>28.05.2020</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5A73641D-BA75-42BB-B9F9-3A0EC40632A9}" type="slidenum">
              <a:rPr lang="ru-RU" smtClean="0"/>
              <a:t>‹#›</a:t>
            </a:fld>
            <a:endParaRPr lang="ru-RU"/>
          </a:p>
        </p:txBody>
      </p:sp>
    </p:spTree>
    <p:extLst>
      <p:ext uri="{BB962C8B-B14F-4D97-AF65-F5344CB8AC3E}">
        <p14:creationId xmlns:p14="http://schemas.microsoft.com/office/powerpoint/2010/main" val="162125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3CB35A29-740D-437E-BA3B-CCC226AE9D24}" type="datetimeFigureOut">
              <a:rPr lang="ru-RU" smtClean="0"/>
              <a:t>28.05.2020</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5A73641D-BA75-42BB-B9F9-3A0EC40632A9}" type="slidenum">
              <a:rPr lang="ru-RU" smtClean="0"/>
              <a:t>‹#›</a:t>
            </a:fld>
            <a:endParaRPr lang="ru-RU"/>
          </a:p>
        </p:txBody>
      </p:sp>
    </p:spTree>
    <p:extLst>
      <p:ext uri="{BB962C8B-B14F-4D97-AF65-F5344CB8AC3E}">
        <p14:creationId xmlns:p14="http://schemas.microsoft.com/office/powerpoint/2010/main" val="2392527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3CB35A29-740D-437E-BA3B-CCC226AE9D24}" type="datetimeFigureOut">
              <a:rPr lang="ru-RU" smtClean="0"/>
              <a:t>28.05.2020</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5A73641D-BA75-42BB-B9F9-3A0EC40632A9}" type="slidenum">
              <a:rPr lang="ru-RU" smtClean="0"/>
              <a:t>‹#›</a:t>
            </a:fld>
            <a:endParaRPr lang="ru-RU"/>
          </a:p>
        </p:txBody>
      </p:sp>
    </p:spTree>
    <p:extLst>
      <p:ext uri="{BB962C8B-B14F-4D97-AF65-F5344CB8AC3E}">
        <p14:creationId xmlns:p14="http://schemas.microsoft.com/office/powerpoint/2010/main" val="4291035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3CB35A29-740D-437E-BA3B-CCC226AE9D24}" type="datetimeFigureOut">
              <a:rPr lang="ru-RU" smtClean="0"/>
              <a:t>28.05.2020</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5A73641D-BA75-42BB-B9F9-3A0EC40632A9}" type="slidenum">
              <a:rPr lang="ru-RU" smtClean="0"/>
              <a:t>‹#›</a:t>
            </a:fld>
            <a:endParaRPr lang="ru-RU"/>
          </a:p>
        </p:txBody>
      </p:sp>
    </p:spTree>
    <p:extLst>
      <p:ext uri="{BB962C8B-B14F-4D97-AF65-F5344CB8AC3E}">
        <p14:creationId xmlns:p14="http://schemas.microsoft.com/office/powerpoint/2010/main" val="4043723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ru-RU"/>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3CB35A29-740D-437E-BA3B-CCC226AE9D24}" type="datetimeFigureOut">
              <a:rPr lang="ru-RU" smtClean="0"/>
              <a:t>28.05.2020</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5A73641D-BA75-42BB-B9F9-3A0EC40632A9}" type="slidenum">
              <a:rPr lang="ru-RU" smtClean="0"/>
              <a:t>‹#›</a:t>
            </a:fld>
            <a:endParaRPr lang="ru-RU"/>
          </a:p>
        </p:txBody>
      </p:sp>
    </p:spTree>
    <p:extLst>
      <p:ext uri="{BB962C8B-B14F-4D97-AF65-F5344CB8AC3E}">
        <p14:creationId xmlns:p14="http://schemas.microsoft.com/office/powerpoint/2010/main" val="511910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3CB35A29-740D-437E-BA3B-CCC226AE9D24}" type="datetimeFigureOut">
              <a:rPr lang="ru-RU" smtClean="0"/>
              <a:t>28.05.2020</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5A73641D-BA75-42BB-B9F9-3A0EC40632A9}" type="slidenum">
              <a:rPr lang="ru-RU" smtClean="0"/>
              <a:t>‹#›</a:t>
            </a:fld>
            <a:endParaRPr lang="ru-RU"/>
          </a:p>
        </p:txBody>
      </p:sp>
    </p:spTree>
    <p:extLst>
      <p:ext uri="{BB962C8B-B14F-4D97-AF65-F5344CB8AC3E}">
        <p14:creationId xmlns:p14="http://schemas.microsoft.com/office/powerpoint/2010/main" val="3455112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smtClean="0"/>
              <a:t>Образец заголовка</a:t>
            </a:r>
            <a:endParaRPr lang="ru-RU"/>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3CB35A29-740D-437E-BA3B-CCC226AE9D24}" type="datetimeFigureOut">
              <a:rPr lang="ru-RU" smtClean="0"/>
              <a:t>28.05.2020</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5A73641D-BA75-42BB-B9F9-3A0EC40632A9}" type="slidenum">
              <a:rPr lang="ru-RU" smtClean="0"/>
              <a:t>‹#›</a:t>
            </a:fld>
            <a:endParaRPr lang="ru-RU"/>
          </a:p>
        </p:txBody>
      </p:sp>
    </p:spTree>
    <p:extLst>
      <p:ext uri="{BB962C8B-B14F-4D97-AF65-F5344CB8AC3E}">
        <p14:creationId xmlns:p14="http://schemas.microsoft.com/office/powerpoint/2010/main" val="5612984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3CB35A29-740D-437E-BA3B-CCC226AE9D24}" type="datetimeFigureOut">
              <a:rPr lang="ru-RU" smtClean="0"/>
              <a:t>28.05.2020</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5A73641D-BA75-42BB-B9F9-3A0EC40632A9}" type="slidenum">
              <a:rPr lang="ru-RU" smtClean="0"/>
              <a:t>‹#›</a:t>
            </a:fld>
            <a:endParaRPr lang="ru-RU"/>
          </a:p>
        </p:txBody>
      </p:sp>
    </p:spTree>
    <p:extLst>
      <p:ext uri="{BB962C8B-B14F-4D97-AF65-F5344CB8AC3E}">
        <p14:creationId xmlns:p14="http://schemas.microsoft.com/office/powerpoint/2010/main" val="2804048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3CB35A29-740D-437E-BA3B-CCC226AE9D24}" type="datetimeFigureOut">
              <a:rPr lang="ru-RU" smtClean="0"/>
              <a:t>28.05.2020</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5A73641D-BA75-42BB-B9F9-3A0EC40632A9}" type="slidenum">
              <a:rPr lang="ru-RU" smtClean="0"/>
              <a:t>‹#›</a:t>
            </a:fld>
            <a:endParaRPr lang="ru-RU"/>
          </a:p>
        </p:txBody>
      </p:sp>
    </p:spTree>
    <p:extLst>
      <p:ext uri="{BB962C8B-B14F-4D97-AF65-F5344CB8AC3E}">
        <p14:creationId xmlns:p14="http://schemas.microsoft.com/office/powerpoint/2010/main" val="2305498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3CB35A29-740D-437E-BA3B-CCC226AE9D24}" type="datetimeFigureOut">
              <a:rPr lang="ru-RU" smtClean="0"/>
              <a:t>28.05.2020</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5A73641D-BA75-42BB-B9F9-3A0EC40632A9}" type="slidenum">
              <a:rPr lang="ru-RU" smtClean="0"/>
              <a:t>‹#›</a:t>
            </a:fld>
            <a:endParaRPr lang="ru-RU"/>
          </a:p>
        </p:txBody>
      </p:sp>
    </p:spTree>
    <p:extLst>
      <p:ext uri="{BB962C8B-B14F-4D97-AF65-F5344CB8AC3E}">
        <p14:creationId xmlns:p14="http://schemas.microsoft.com/office/powerpoint/2010/main" val="2547895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3CB35A29-740D-437E-BA3B-CCC226AE9D24}" type="datetimeFigureOut">
              <a:rPr lang="ru-RU" smtClean="0"/>
              <a:t>28.05.2020</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5A73641D-BA75-42BB-B9F9-3A0EC40632A9}" type="slidenum">
              <a:rPr lang="ru-RU" smtClean="0"/>
              <a:t>‹#›</a:t>
            </a:fld>
            <a:endParaRPr lang="ru-RU"/>
          </a:p>
        </p:txBody>
      </p:sp>
    </p:spTree>
    <p:extLst>
      <p:ext uri="{BB962C8B-B14F-4D97-AF65-F5344CB8AC3E}">
        <p14:creationId xmlns:p14="http://schemas.microsoft.com/office/powerpoint/2010/main" val="1418755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B35A29-740D-437E-BA3B-CCC226AE9D24}" type="datetimeFigureOut">
              <a:rPr lang="ru-RU" smtClean="0"/>
              <a:t>28.05.2020</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73641D-BA75-42BB-B9F9-3A0EC40632A9}" type="slidenum">
              <a:rPr lang="ru-RU" smtClean="0"/>
              <a:t>‹#›</a:t>
            </a:fld>
            <a:endParaRPr lang="ru-RU"/>
          </a:p>
        </p:txBody>
      </p:sp>
    </p:spTree>
    <p:extLst>
      <p:ext uri="{BB962C8B-B14F-4D97-AF65-F5344CB8AC3E}">
        <p14:creationId xmlns:p14="http://schemas.microsoft.com/office/powerpoint/2010/main" val="39129556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gif"/><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gif"/></Relationships>
</file>

<file path=ppt/slides/_rels/slide1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384515" y="703909"/>
            <a:ext cx="9144000" cy="2387600"/>
          </a:xfrm>
        </p:spPr>
        <p:txBody>
          <a:bodyPr>
            <a:normAutofit/>
          </a:bodyPr>
          <a:lstStyle/>
          <a:p>
            <a:r>
              <a:rPr lang="uk-UA" dirty="0" smtClean="0"/>
              <a:t>Семантична сегментація об</a:t>
            </a:r>
            <a:r>
              <a:rPr lang="en-US" dirty="0" smtClean="0"/>
              <a:t>’</a:t>
            </a:r>
            <a:r>
              <a:rPr lang="uk-UA" dirty="0" err="1" smtClean="0"/>
              <a:t>єктів</a:t>
            </a:r>
            <a:r>
              <a:rPr lang="uk-UA" dirty="0" smtClean="0"/>
              <a:t> на зображенні</a:t>
            </a:r>
            <a:endParaRPr lang="ru-RU" dirty="0"/>
          </a:p>
        </p:txBody>
      </p:sp>
      <p:sp>
        <p:nvSpPr>
          <p:cNvPr id="4" name="Подзаголовок 2"/>
          <p:cNvSpPr>
            <a:spLocks noGrp="1"/>
          </p:cNvSpPr>
          <p:nvPr>
            <p:ph type="subTitle" idx="1"/>
          </p:nvPr>
        </p:nvSpPr>
        <p:spPr>
          <a:xfrm>
            <a:off x="1524000" y="3602037"/>
            <a:ext cx="9144000" cy="2333813"/>
          </a:xfrm>
        </p:spPr>
        <p:txBody>
          <a:bodyPr>
            <a:normAutofit/>
          </a:bodyPr>
          <a:lstStyle/>
          <a:p>
            <a:pPr algn="r"/>
            <a:r>
              <a:rPr lang="uk-UA" dirty="0" smtClean="0"/>
              <a:t>Виконала</a:t>
            </a:r>
          </a:p>
          <a:p>
            <a:pPr algn="r"/>
            <a:r>
              <a:rPr lang="uk-UA" dirty="0" smtClean="0"/>
              <a:t>студентка групи ПМі-51</a:t>
            </a:r>
            <a:endParaRPr lang="ru-RU" dirty="0" smtClean="0"/>
          </a:p>
          <a:p>
            <a:pPr algn="r"/>
            <a:r>
              <a:rPr lang="uk-UA" smtClean="0"/>
              <a:t>Горлата </a:t>
            </a:r>
            <a:r>
              <a:rPr lang="uk-UA" dirty="0" smtClean="0"/>
              <a:t>С. Я.</a:t>
            </a:r>
            <a:endParaRPr lang="ru-RU" dirty="0" smtClean="0"/>
          </a:p>
          <a:p>
            <a:pPr algn="r"/>
            <a:r>
              <a:rPr lang="uk-UA" dirty="0" smtClean="0"/>
              <a:t> </a:t>
            </a:r>
            <a:endParaRPr lang="ru-RU" dirty="0" smtClean="0"/>
          </a:p>
          <a:p>
            <a:pPr algn="r"/>
            <a:r>
              <a:rPr lang="uk-UA" dirty="0" smtClean="0"/>
              <a:t>Керівник доц. </a:t>
            </a:r>
            <a:r>
              <a:rPr lang="uk-UA" dirty="0" err="1" smtClean="0"/>
              <a:t>Гошко</a:t>
            </a:r>
            <a:r>
              <a:rPr lang="uk-UA" dirty="0" smtClean="0"/>
              <a:t> Б. М.</a:t>
            </a:r>
            <a:endParaRPr lang="ru-RU" dirty="0" smtClean="0"/>
          </a:p>
          <a:p>
            <a:pPr algn="r"/>
            <a:endParaRPr lang="ru-RU" dirty="0"/>
          </a:p>
        </p:txBody>
      </p:sp>
    </p:spTree>
    <p:extLst>
      <p:ext uri="{BB962C8B-B14F-4D97-AF65-F5344CB8AC3E}">
        <p14:creationId xmlns:p14="http://schemas.microsoft.com/office/powerpoint/2010/main" val="4298955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uk-UA" dirty="0" smtClean="0"/>
              <a:t>Що бачить </a:t>
            </a:r>
            <a:r>
              <a:rPr lang="uk-UA" dirty="0" err="1" smtClean="0"/>
              <a:t>комп</a:t>
            </a:r>
            <a:r>
              <a:rPr lang="en-US" dirty="0" smtClean="0"/>
              <a:t>’</a:t>
            </a:r>
            <a:r>
              <a:rPr lang="uk-UA" dirty="0" err="1" smtClean="0"/>
              <a:t>ютер</a:t>
            </a:r>
            <a:r>
              <a:rPr lang="uk-UA" dirty="0" smtClean="0"/>
              <a:t>?</a:t>
            </a:r>
            <a:endParaRPr lang="ru-RU" dirty="0"/>
          </a:p>
        </p:txBody>
      </p:sp>
      <p:pic>
        <p:nvPicPr>
          <p:cNvPr id="5122" name="Picture 2" descr="https://adeshpande3.github.io/assets/Corgi3.png"/>
          <p:cNvPicPr>
            <a:picLocks noChangeAspect="1" noChangeArrowheads="1"/>
          </p:cNvPicPr>
          <p:nvPr/>
        </p:nvPicPr>
        <p:blipFill rotWithShape="1">
          <a:blip r:embed="rId2">
            <a:extLst>
              <a:ext uri="{28A0092B-C50C-407E-A947-70E740481C1C}">
                <a14:useLocalDpi xmlns:a14="http://schemas.microsoft.com/office/drawing/2010/main" val="0"/>
              </a:ext>
            </a:extLst>
          </a:blip>
          <a:srcRect l="1532" t="4914" r="60165" b="10719"/>
          <a:stretch/>
        </p:blipFill>
        <p:spPr bwMode="auto">
          <a:xfrm>
            <a:off x="838200" y="1503336"/>
            <a:ext cx="3084163" cy="237124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miro.medium.com/max/749/1*fKoD7p6dVWZJshERXigBS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4130" y="3140557"/>
            <a:ext cx="4726392" cy="328134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miro.medium.com/max/231/1*CBY94wikMUCZMB4-Xxs-pw.png"/>
          <p:cNvPicPr>
            <a:picLocks noChangeAspect="1" noChangeArrowheads="1"/>
          </p:cNvPicPr>
          <p:nvPr/>
        </p:nvPicPr>
        <p:blipFill rotWithShape="1">
          <a:blip r:embed="rId4">
            <a:extLst>
              <a:ext uri="{28A0092B-C50C-407E-A947-70E740481C1C}">
                <a14:useLocalDpi xmlns:a14="http://schemas.microsoft.com/office/drawing/2010/main" val="0"/>
              </a:ext>
            </a:extLst>
          </a:blip>
          <a:srcRect t="-667" b="11309"/>
          <a:stretch/>
        </p:blipFill>
        <p:spPr bwMode="auto">
          <a:xfrm>
            <a:off x="9991725" y="4781228"/>
            <a:ext cx="2200275" cy="2076772"/>
          </a:xfrm>
          <a:prstGeom prst="rect">
            <a:avLst/>
          </a:prstGeom>
          <a:noFill/>
          <a:extLst>
            <a:ext uri="{909E8E84-426E-40DD-AFC4-6F175D3DCCD1}">
              <a14:hiddenFill xmlns:a14="http://schemas.microsoft.com/office/drawing/2010/main">
                <a:solidFill>
                  <a:srgbClr val="FFFFFF"/>
                </a:solidFill>
              </a14:hiddenFill>
            </a:ext>
          </a:extLst>
        </p:spPr>
      </p:pic>
      <p:pic>
        <p:nvPicPr>
          <p:cNvPr id="5" name="Рисунок 4"/>
          <p:cNvPicPr>
            <a:picLocks noChangeAspect="1"/>
          </p:cNvPicPr>
          <p:nvPr/>
        </p:nvPicPr>
        <p:blipFill>
          <a:blip r:embed="rId5"/>
          <a:stretch>
            <a:fillRect/>
          </a:stretch>
        </p:blipFill>
        <p:spPr>
          <a:xfrm>
            <a:off x="4043227" y="1466740"/>
            <a:ext cx="3220903" cy="2408057"/>
          </a:xfrm>
          <a:prstGeom prst="rect">
            <a:avLst/>
          </a:prstGeom>
        </p:spPr>
      </p:pic>
    </p:spTree>
    <p:extLst>
      <p:ext uri="{BB962C8B-B14F-4D97-AF65-F5344CB8AC3E}">
        <p14:creationId xmlns:p14="http://schemas.microsoft.com/office/powerpoint/2010/main" val="28912863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uk-UA" dirty="0" smtClean="0"/>
              <a:t>Шар згортки</a:t>
            </a:r>
            <a:endParaRPr lang="ru-RU"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2555" y="3435543"/>
            <a:ext cx="3761245" cy="2750761"/>
          </a:xfrm>
          <a:prstGeom prst="rect">
            <a:avLst/>
          </a:prstGeom>
        </p:spPr>
      </p:pic>
      <p:pic>
        <p:nvPicPr>
          <p:cNvPr id="9220" name="Picture 4" descr="https://miro.medium.com/max/413/1*4yv0yIH0nVhSOv3AkLUIi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856481"/>
            <a:ext cx="5487348" cy="22188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571281" y="4649492"/>
            <a:ext cx="1146875" cy="830997"/>
          </a:xfrm>
          <a:prstGeom prst="rect">
            <a:avLst/>
          </a:prstGeom>
          <a:noFill/>
        </p:spPr>
        <p:txBody>
          <a:bodyPr wrap="square" rtlCol="0">
            <a:spAutoFit/>
          </a:bodyPr>
          <a:lstStyle/>
          <a:p>
            <a:r>
              <a:rPr lang="uk-UA" sz="4800" b="1" dirty="0" smtClean="0"/>
              <a:t>=</a:t>
            </a:r>
            <a:endParaRPr lang="ru-RU" sz="4800" b="1" dirty="0"/>
          </a:p>
        </p:txBody>
      </p:sp>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7839" y="182785"/>
            <a:ext cx="5740161" cy="3252758"/>
          </a:xfrm>
          <a:prstGeom prst="rect">
            <a:avLst/>
          </a:prstGeom>
        </p:spPr>
      </p:pic>
      <p:pic>
        <p:nvPicPr>
          <p:cNvPr id="9222" name="Picture 6" descr="Screen Shot 2016-08-10 at 3.42.35 AM"/>
          <p:cNvPicPr>
            <a:picLocks noChangeAspect="1" noChangeArrowheads="1"/>
          </p:cNvPicPr>
          <p:nvPr/>
        </p:nvPicPr>
        <p:blipFill rotWithShape="1">
          <a:blip r:embed="rId5">
            <a:extLst>
              <a:ext uri="{28A0092B-C50C-407E-A947-70E740481C1C}">
                <a14:useLocalDpi xmlns:a14="http://schemas.microsoft.com/office/drawing/2010/main" val="0"/>
              </a:ext>
            </a:extLst>
          </a:blip>
          <a:srcRect l="406" t="2429" r="34687" b="-2429"/>
          <a:stretch/>
        </p:blipFill>
        <p:spPr bwMode="auto">
          <a:xfrm>
            <a:off x="1102737" y="1381533"/>
            <a:ext cx="2479137" cy="191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43833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6021" y="-340963"/>
            <a:ext cx="8783932" cy="7315200"/>
          </a:xfrm>
          <a:prstGeom prst="rect">
            <a:avLst/>
          </a:prstGeom>
          <a:solidFill>
            <a:schemeClr val="accent1">
              <a:alpha val="0"/>
            </a:schemeClr>
          </a:solidFill>
        </p:spPr>
      </p:pic>
    </p:spTree>
    <p:extLst>
      <p:ext uri="{BB962C8B-B14F-4D97-AF65-F5344CB8AC3E}">
        <p14:creationId xmlns:p14="http://schemas.microsoft.com/office/powerpoint/2010/main" val="12452397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73305" y="458115"/>
            <a:ext cx="4679735" cy="1325563"/>
          </a:xfrm>
        </p:spPr>
        <p:txBody>
          <a:bodyPr/>
          <a:lstStyle/>
          <a:p>
            <a:r>
              <a:rPr lang="uk-UA" dirty="0" smtClean="0"/>
              <a:t>Відступи </a:t>
            </a:r>
            <a:r>
              <a:rPr lang="en-US" dirty="0" smtClean="0"/>
              <a:t>&amp; </a:t>
            </a:r>
            <a:r>
              <a:rPr lang="uk-UA" dirty="0" smtClean="0"/>
              <a:t>штрихи(кроки)</a:t>
            </a:r>
            <a:endParaRPr lang="ru-RU" dirty="0"/>
          </a:p>
        </p:txBody>
      </p:sp>
      <p:pic>
        <p:nvPicPr>
          <p:cNvPr id="16386" name="Picture 2" descr="https://miro.medium.com/max/695/1*nGHLq1hx0gt02OK4l8WmRg.png"/>
          <p:cNvPicPr>
            <a:picLocks noChangeAspect="1" noChangeArrowheads="1"/>
          </p:cNvPicPr>
          <p:nvPr/>
        </p:nvPicPr>
        <p:blipFill rotWithShape="1">
          <a:blip r:embed="rId2">
            <a:extLst>
              <a:ext uri="{28A0092B-C50C-407E-A947-70E740481C1C}">
                <a14:useLocalDpi xmlns:a14="http://schemas.microsoft.com/office/drawing/2010/main" val="0"/>
              </a:ext>
            </a:extLst>
          </a:blip>
          <a:srcRect r="61380"/>
          <a:stretch/>
        </p:blipFill>
        <p:spPr bwMode="auto">
          <a:xfrm>
            <a:off x="6261907" y="630263"/>
            <a:ext cx="2556629" cy="28956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miro.medium.com/max/695/1*nGHLq1hx0gt02OK4l8WmRg.png"/>
          <p:cNvPicPr>
            <a:picLocks noChangeAspect="1" noChangeArrowheads="1"/>
          </p:cNvPicPr>
          <p:nvPr/>
        </p:nvPicPr>
        <p:blipFill rotWithShape="1">
          <a:blip r:embed="rId2">
            <a:extLst>
              <a:ext uri="{28A0092B-C50C-407E-A947-70E740481C1C}">
                <a14:useLocalDpi xmlns:a14="http://schemas.microsoft.com/office/drawing/2010/main" val="0"/>
              </a:ext>
            </a:extLst>
          </a:blip>
          <a:srcRect l="77250" t="30015" b="19138"/>
          <a:stretch/>
        </p:blipFill>
        <p:spPr bwMode="auto">
          <a:xfrm>
            <a:off x="10135892" y="1341893"/>
            <a:ext cx="1506026" cy="147233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Прямая со стрелкой 5"/>
          <p:cNvCxnSpPr>
            <a:stCxn id="16386" idx="3"/>
          </p:cNvCxnSpPr>
          <p:nvPr/>
        </p:nvCxnSpPr>
        <p:spPr>
          <a:xfrm flipV="1">
            <a:off x="8818536" y="2078063"/>
            <a:ext cx="120886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Прямоугольник 6"/>
          <p:cNvSpPr/>
          <p:nvPr/>
        </p:nvSpPr>
        <p:spPr>
          <a:xfrm>
            <a:off x="8207193" y="3695766"/>
            <a:ext cx="2549159" cy="369332"/>
          </a:xfrm>
          <a:prstGeom prst="rect">
            <a:avLst/>
          </a:prstGeom>
        </p:spPr>
        <p:txBody>
          <a:bodyPr wrap="none">
            <a:spAutoFit/>
          </a:bodyPr>
          <a:lstStyle/>
          <a:p>
            <a:r>
              <a:rPr lang="ru-RU" dirty="0" err="1"/>
              <a:t>Крок</a:t>
            </a:r>
            <a:r>
              <a:rPr lang="ru-RU" dirty="0"/>
              <a:t> у 2 </a:t>
            </a:r>
            <a:r>
              <a:rPr lang="ru-RU" dirty="0" err="1" smtClean="0"/>
              <a:t>пікселі</a:t>
            </a:r>
            <a:r>
              <a:rPr lang="ru-RU" dirty="0" smtClean="0"/>
              <a:t> (</a:t>
            </a:r>
            <a:r>
              <a:rPr lang="en-US" b="1" dirty="0"/>
              <a:t>Strides</a:t>
            </a:r>
            <a:r>
              <a:rPr lang="ru-RU" dirty="0" smtClean="0"/>
              <a:t>)</a:t>
            </a:r>
            <a:endParaRPr lang="ru-RU" dirty="0"/>
          </a:p>
        </p:txBody>
      </p:sp>
      <p:sp>
        <p:nvSpPr>
          <p:cNvPr id="8" name="Прямоугольник 7"/>
          <p:cNvSpPr/>
          <p:nvPr/>
        </p:nvSpPr>
        <p:spPr>
          <a:xfrm>
            <a:off x="373305" y="3363132"/>
            <a:ext cx="4679735" cy="2862322"/>
          </a:xfrm>
          <a:prstGeom prst="rect">
            <a:avLst/>
          </a:prstGeom>
        </p:spPr>
        <p:txBody>
          <a:bodyPr wrap="square">
            <a:spAutoFit/>
          </a:bodyPr>
          <a:lstStyle/>
          <a:p>
            <a:r>
              <a:rPr lang="ru-RU" dirty="0" err="1"/>
              <a:t>Іноді</a:t>
            </a:r>
            <a:r>
              <a:rPr lang="ru-RU" dirty="0"/>
              <a:t> </a:t>
            </a:r>
            <a:r>
              <a:rPr lang="ru-RU" dirty="0" err="1"/>
              <a:t>фільтр</a:t>
            </a:r>
            <a:r>
              <a:rPr lang="ru-RU" dirty="0"/>
              <a:t> не </a:t>
            </a:r>
            <a:r>
              <a:rPr lang="ru-RU" dirty="0" err="1"/>
              <a:t>зовсім</a:t>
            </a:r>
            <a:r>
              <a:rPr lang="ru-RU" dirty="0"/>
              <a:t> </a:t>
            </a:r>
            <a:r>
              <a:rPr lang="ru-RU" dirty="0" err="1"/>
              <a:t>підходить</a:t>
            </a:r>
            <a:r>
              <a:rPr lang="ru-RU" dirty="0"/>
              <a:t> для </a:t>
            </a:r>
            <a:r>
              <a:rPr lang="ru-RU" dirty="0" err="1"/>
              <a:t>вхідного</a:t>
            </a:r>
            <a:r>
              <a:rPr lang="ru-RU" dirty="0"/>
              <a:t> </a:t>
            </a:r>
            <a:r>
              <a:rPr lang="ru-RU" dirty="0" err="1"/>
              <a:t>зображення</a:t>
            </a:r>
            <a:r>
              <a:rPr lang="ru-RU" dirty="0"/>
              <a:t>. </a:t>
            </a:r>
            <a:endParaRPr lang="ru-RU" dirty="0" smtClean="0"/>
          </a:p>
          <a:p>
            <a:r>
              <a:rPr lang="ru-RU" dirty="0" smtClean="0"/>
              <a:t>Є </a:t>
            </a:r>
            <a:r>
              <a:rPr lang="ru-RU" dirty="0"/>
              <a:t>два </a:t>
            </a:r>
            <a:r>
              <a:rPr lang="ru-RU" dirty="0" err="1"/>
              <a:t>варіанти</a:t>
            </a:r>
            <a:r>
              <a:rPr lang="ru-RU" dirty="0"/>
              <a:t>:</a:t>
            </a:r>
          </a:p>
          <a:p>
            <a:pPr marL="285750" indent="-285750">
              <a:buFont typeface="Arial" panose="020B0604020202020204" pitchFamily="34" charset="0"/>
              <a:buChar char="•"/>
            </a:pPr>
            <a:r>
              <a:rPr lang="ru-RU" dirty="0" err="1" smtClean="0"/>
              <a:t>Заповнити</a:t>
            </a:r>
            <a:r>
              <a:rPr lang="ru-RU" dirty="0" smtClean="0"/>
              <a:t> </a:t>
            </a:r>
            <a:r>
              <a:rPr lang="ru-RU" dirty="0" err="1"/>
              <a:t>зображення</a:t>
            </a:r>
            <a:r>
              <a:rPr lang="ru-RU" dirty="0"/>
              <a:t> нулями (</a:t>
            </a:r>
            <a:r>
              <a:rPr lang="ru-RU" dirty="0" err="1"/>
              <a:t>заповнення</a:t>
            </a:r>
            <a:r>
              <a:rPr lang="ru-RU" dirty="0"/>
              <a:t> нулями), </a:t>
            </a:r>
            <a:r>
              <a:rPr lang="ru-RU" dirty="0" err="1"/>
              <a:t>щоб</a:t>
            </a:r>
            <a:r>
              <a:rPr lang="ru-RU" dirty="0"/>
              <a:t> </a:t>
            </a:r>
            <a:r>
              <a:rPr lang="ru-RU" dirty="0" err="1"/>
              <a:t>воно</a:t>
            </a:r>
            <a:r>
              <a:rPr lang="ru-RU" dirty="0"/>
              <a:t> </a:t>
            </a:r>
            <a:r>
              <a:rPr lang="ru-RU" dirty="0" err="1"/>
              <a:t>відповідало</a:t>
            </a:r>
            <a:endParaRPr lang="ru-RU" dirty="0"/>
          </a:p>
          <a:p>
            <a:pPr marL="285750" indent="-285750">
              <a:buFont typeface="Arial" panose="020B0604020202020204" pitchFamily="34" charset="0"/>
              <a:buChar char="•"/>
            </a:pPr>
            <a:r>
              <a:rPr lang="ru-RU" dirty="0" err="1" smtClean="0"/>
              <a:t>Видалити</a:t>
            </a:r>
            <a:r>
              <a:rPr lang="ru-RU" dirty="0" smtClean="0"/>
              <a:t> </a:t>
            </a:r>
            <a:r>
              <a:rPr lang="ru-RU" dirty="0" err="1" smtClean="0"/>
              <a:t>частину</a:t>
            </a:r>
            <a:r>
              <a:rPr lang="ru-RU" dirty="0" smtClean="0"/>
              <a:t> </a:t>
            </a:r>
            <a:r>
              <a:rPr lang="ru-RU" dirty="0" err="1" smtClean="0"/>
              <a:t>зображення</a:t>
            </a:r>
            <a:r>
              <a:rPr lang="ru-RU" dirty="0"/>
              <a:t>, де </a:t>
            </a:r>
            <a:r>
              <a:rPr lang="ru-RU" dirty="0" err="1"/>
              <a:t>фільтр</a:t>
            </a:r>
            <a:r>
              <a:rPr lang="ru-RU" dirty="0"/>
              <a:t> не </a:t>
            </a:r>
            <a:r>
              <a:rPr lang="ru-RU" dirty="0" err="1"/>
              <a:t>підходить</a:t>
            </a:r>
            <a:r>
              <a:rPr lang="ru-RU" dirty="0"/>
              <a:t>. </a:t>
            </a:r>
            <a:r>
              <a:rPr lang="ru-RU" dirty="0" err="1"/>
              <a:t>Це</a:t>
            </a:r>
            <a:r>
              <a:rPr lang="ru-RU" dirty="0"/>
              <a:t> </a:t>
            </a:r>
            <a:r>
              <a:rPr lang="ru-RU" dirty="0" err="1"/>
              <a:t>називається</a:t>
            </a:r>
            <a:r>
              <a:rPr lang="ru-RU" dirty="0"/>
              <a:t> </a:t>
            </a:r>
            <a:r>
              <a:rPr lang="ru-RU" dirty="0" err="1"/>
              <a:t>допустимим</a:t>
            </a:r>
            <a:r>
              <a:rPr lang="ru-RU" dirty="0"/>
              <a:t> </a:t>
            </a:r>
            <a:r>
              <a:rPr lang="ru-RU" dirty="0" err="1"/>
              <a:t>заповненням</a:t>
            </a:r>
            <a:r>
              <a:rPr lang="ru-RU" dirty="0"/>
              <a:t>, яке </a:t>
            </a:r>
            <a:r>
              <a:rPr lang="ru-RU" dirty="0" err="1"/>
              <a:t>зберігає</a:t>
            </a:r>
            <a:r>
              <a:rPr lang="ru-RU" dirty="0"/>
              <a:t> </a:t>
            </a:r>
            <a:r>
              <a:rPr lang="ru-RU" dirty="0" err="1"/>
              <a:t>тільки</a:t>
            </a:r>
            <a:r>
              <a:rPr lang="ru-RU" dirty="0"/>
              <a:t> </a:t>
            </a:r>
            <a:r>
              <a:rPr lang="ru-RU" dirty="0" err="1"/>
              <a:t>правильну</a:t>
            </a:r>
            <a:r>
              <a:rPr lang="ru-RU" dirty="0"/>
              <a:t> </a:t>
            </a:r>
            <a:r>
              <a:rPr lang="ru-RU" dirty="0" err="1"/>
              <a:t>частину</a:t>
            </a:r>
            <a:r>
              <a:rPr lang="ru-RU" dirty="0"/>
              <a:t> </a:t>
            </a:r>
            <a:r>
              <a:rPr lang="ru-RU" dirty="0" err="1"/>
              <a:t>зображення</a:t>
            </a:r>
            <a:r>
              <a:rPr lang="ru-RU" dirty="0"/>
              <a:t>.</a:t>
            </a:r>
          </a:p>
        </p:txBody>
      </p:sp>
    </p:spTree>
    <p:extLst>
      <p:ext uri="{BB962C8B-B14F-4D97-AF65-F5344CB8AC3E}">
        <p14:creationId xmlns:p14="http://schemas.microsoft.com/office/powerpoint/2010/main" val="657909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0515600" cy="1325563"/>
          </a:xfrm>
        </p:spPr>
        <p:txBody>
          <a:bodyPr/>
          <a:lstStyle/>
          <a:p>
            <a:r>
              <a:rPr lang="en-US" dirty="0" err="1"/>
              <a:t>Функція</a:t>
            </a:r>
            <a:r>
              <a:rPr lang="en-US" dirty="0"/>
              <a:t> </a:t>
            </a:r>
            <a:r>
              <a:rPr lang="en-US" dirty="0" err="1"/>
              <a:t>активації</a:t>
            </a:r>
            <a:r>
              <a:rPr lang="en-US" dirty="0"/>
              <a:t> </a:t>
            </a:r>
            <a:r>
              <a:rPr lang="en-US" dirty="0" err="1"/>
              <a:t>ReLU</a:t>
            </a:r>
            <a:r>
              <a:rPr lang="en-US" dirty="0"/>
              <a:t> </a:t>
            </a:r>
            <a:endParaRPr lang="ru-RU" dirty="0"/>
          </a:p>
        </p:txBody>
      </p:sp>
      <p:pic>
        <p:nvPicPr>
          <p:cNvPr id="4" name="image4.png"/>
          <p:cNvPicPr/>
          <p:nvPr/>
        </p:nvPicPr>
        <p:blipFill>
          <a:blip r:embed="rId2" cstate="print"/>
          <a:stretch>
            <a:fillRect/>
          </a:stretch>
        </p:blipFill>
        <p:spPr>
          <a:xfrm>
            <a:off x="8184577" y="3784713"/>
            <a:ext cx="3820333" cy="2714554"/>
          </a:xfrm>
          <a:prstGeom prst="rect">
            <a:avLst/>
          </a:prstGeom>
        </p:spPr>
      </p:pic>
      <mc:AlternateContent xmlns:mc="http://schemas.openxmlformats.org/markup-compatibility/2006" xmlns:a14="http://schemas.microsoft.com/office/drawing/2010/main">
        <mc:Choice Requires="a14">
          <p:sp>
            <p:nvSpPr>
              <p:cNvPr id="5" name="Прямоугольник 4"/>
              <p:cNvSpPr/>
              <p:nvPr/>
            </p:nvSpPr>
            <p:spPr>
              <a:xfrm>
                <a:off x="8915050" y="3055375"/>
                <a:ext cx="2331023"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ru-RU">
                          <a:latin typeface="Cambria Math" panose="02040503050406030204" pitchFamily="18" charset="0"/>
                        </a:rPr>
                        <m:t> </m:t>
                      </m:r>
                      <m:r>
                        <m:rPr>
                          <m:sty m:val="p"/>
                        </m:rPr>
                        <a:rPr lang="ru-RU">
                          <a:latin typeface="Cambria Math" panose="02040503050406030204" pitchFamily="18" charset="0"/>
                        </a:rPr>
                        <m:t>f</m:t>
                      </m:r>
                      <m:d>
                        <m:dPr>
                          <m:ctrlPr>
                            <a:rPr lang="ru-RU" i="1">
                              <a:latin typeface="Cambria Math" panose="02040503050406030204" pitchFamily="18" charset="0"/>
                            </a:rPr>
                          </m:ctrlPr>
                        </m:dPr>
                        <m:e>
                          <m:r>
                            <m:rPr>
                              <m:sty m:val="p"/>
                            </m:rPr>
                            <a:rPr lang="ru-RU" i="0">
                              <a:latin typeface="Cambria Math" panose="02040503050406030204" pitchFamily="18" charset="0"/>
                            </a:rPr>
                            <m:t>x</m:t>
                          </m:r>
                        </m:e>
                      </m:d>
                      <m:r>
                        <a:rPr lang="ru-RU" i="0">
                          <a:latin typeface="Cambria Math" panose="02040503050406030204" pitchFamily="18" charset="0"/>
                        </a:rPr>
                        <m:t>=</m:t>
                      </m:r>
                      <m:d>
                        <m:dPr>
                          <m:begChr m:val="{"/>
                          <m:endChr m:val=""/>
                          <m:ctrlPr>
                            <a:rPr lang="ru-RU" i="1">
                              <a:latin typeface="Cambria Math" panose="02040503050406030204" pitchFamily="18" charset="0"/>
                            </a:rPr>
                          </m:ctrlPr>
                        </m:dPr>
                        <m:e>
                          <m:eqArr>
                            <m:eqArrPr>
                              <m:ctrlPr>
                                <a:rPr lang="ru-RU" i="1">
                                  <a:latin typeface="Cambria Math" panose="02040503050406030204" pitchFamily="18" charset="0"/>
                                </a:rPr>
                              </m:ctrlPr>
                            </m:eqArrPr>
                            <m:e>
                              <m:r>
                                <a:rPr lang="ru-RU" i="0">
                                  <a:latin typeface="Cambria Math" panose="02040503050406030204" pitchFamily="18" charset="0"/>
                                </a:rPr>
                                <m:t>&amp;</m:t>
                              </m:r>
                              <m:r>
                                <a:rPr lang="ru-RU" i="1">
                                  <a:latin typeface="Cambria Math" panose="02040503050406030204" pitchFamily="18" charset="0"/>
                                </a:rPr>
                                <m:t>𝑥</m:t>
                              </m:r>
                              <m:r>
                                <a:rPr lang="ru-RU" i="0">
                                  <a:latin typeface="Cambria Math" panose="02040503050406030204" pitchFamily="18" charset="0"/>
                                </a:rPr>
                                <m:t>,   </m:t>
                              </m:r>
                              <m:r>
                                <a:rPr lang="ru-RU" i="1">
                                  <a:latin typeface="Cambria Math" panose="02040503050406030204" pitchFamily="18" charset="0"/>
                                </a:rPr>
                                <m:t>𝑥</m:t>
                              </m:r>
                              <m:r>
                                <a:rPr lang="ru-RU" i="0">
                                  <a:latin typeface="Cambria Math" panose="02040503050406030204" pitchFamily="18" charset="0"/>
                                </a:rPr>
                                <m:t>≥0</m:t>
                              </m:r>
                            </m:e>
                            <m:e>
                              <m:r>
                                <a:rPr lang="ru-RU" i="0">
                                  <a:latin typeface="Cambria Math" panose="02040503050406030204" pitchFamily="18" charset="0"/>
                                </a:rPr>
                                <m:t>&amp;0,інші</m:t>
                              </m:r>
                            </m:e>
                          </m:eqArr>
                        </m:e>
                      </m:d>
                    </m:oMath>
                  </m:oMathPara>
                </a14:m>
                <a:endParaRPr lang="ru-RU" dirty="0"/>
              </a:p>
            </p:txBody>
          </p:sp>
        </mc:Choice>
        <mc:Fallback xmlns="">
          <p:sp>
            <p:nvSpPr>
              <p:cNvPr id="5" name="Прямоугольник 4"/>
              <p:cNvSpPr>
                <a:spLocks noRot="1" noChangeAspect="1" noMove="1" noResize="1" noEditPoints="1" noAdjustHandles="1" noChangeArrowheads="1" noChangeShapeType="1" noTextEdit="1"/>
              </p:cNvSpPr>
              <p:nvPr/>
            </p:nvSpPr>
            <p:spPr>
              <a:xfrm>
                <a:off x="8915050" y="3055375"/>
                <a:ext cx="2331023" cy="710194"/>
              </a:xfrm>
              <a:prstGeom prst="rect">
                <a:avLst/>
              </a:prstGeom>
              <a:blipFill rotWithShape="0">
                <a:blip r:embed="rId3"/>
                <a:stretch>
                  <a:fillRect/>
                </a:stretch>
              </a:blipFill>
            </p:spPr>
            <p:txBody>
              <a:bodyPr/>
              <a:lstStyle/>
              <a:p>
                <a:r>
                  <a:rPr lang="ru-RU">
                    <a:noFill/>
                  </a:rPr>
                  <a:t> </a:t>
                </a:r>
              </a:p>
            </p:txBody>
          </p:sp>
        </mc:Fallback>
      </mc:AlternateContent>
      <p:pic>
        <p:nvPicPr>
          <p:cNvPr id="10242" name="Picture 2" descr="Screen Shot 2016-08-07 at 6.18.19 P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080" y="1419470"/>
            <a:ext cx="71247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8" name="Рисунок 7" descr="https://miro.medium.com/max/449/1*gcvuKm3nUePXwUOLXfLIMQ.png"/>
          <p:cNvPicPr/>
          <p:nvPr/>
        </p:nvPicPr>
        <p:blipFill rotWithShape="1">
          <a:blip r:embed="rId5">
            <a:extLst>
              <a:ext uri="{28A0092B-C50C-407E-A947-70E740481C1C}">
                <a14:useLocalDpi xmlns:a14="http://schemas.microsoft.com/office/drawing/2010/main" val="0"/>
              </a:ext>
            </a:extLst>
          </a:blip>
          <a:srcRect t="11054" b="9452"/>
          <a:stretch/>
        </p:blipFill>
        <p:spPr bwMode="auto">
          <a:xfrm>
            <a:off x="919171" y="4212665"/>
            <a:ext cx="5504517" cy="2286602"/>
          </a:xfrm>
          <a:prstGeom prst="rect">
            <a:avLst/>
          </a:prstGeom>
          <a:noFill/>
          <a:ln>
            <a:noFill/>
          </a:ln>
          <a:extLst>
            <a:ext uri="{53640926-AAD7-44D8-BBD7-CCE9431645EC}">
              <a14:shadowObscured xmlns:a14="http://schemas.microsoft.com/office/drawing/2010/main"/>
            </a:ext>
          </a:extLst>
        </p:spPr>
      </p:pic>
      <p:pic>
        <p:nvPicPr>
          <p:cNvPr id="10" name="Picture 4" descr="Screen Shot 2016-08-07 at 6.19.37 PM.png"/>
          <p:cNvPicPr>
            <a:picLocks noChangeAspect="1" noChangeArrowheads="1"/>
          </p:cNvPicPr>
          <p:nvPr/>
        </p:nvPicPr>
        <p:blipFill rotWithShape="1">
          <a:blip r:embed="rId6">
            <a:extLst>
              <a:ext uri="{28A0092B-C50C-407E-A947-70E740481C1C}">
                <a14:useLocalDpi xmlns:a14="http://schemas.microsoft.com/office/drawing/2010/main" val="0"/>
              </a:ext>
            </a:extLst>
          </a:blip>
          <a:srcRect t="28126" r="26416"/>
          <a:stretch/>
        </p:blipFill>
        <p:spPr bwMode="auto">
          <a:xfrm>
            <a:off x="7628459" y="174081"/>
            <a:ext cx="3362540" cy="179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8541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uk-UA" dirty="0" smtClean="0"/>
              <a:t>Шар об</a:t>
            </a:r>
            <a:r>
              <a:rPr lang="en-US" dirty="0" smtClean="0"/>
              <a:t>’</a:t>
            </a:r>
            <a:r>
              <a:rPr lang="uk-UA" dirty="0" smtClean="0"/>
              <a:t>єднання</a:t>
            </a:r>
            <a:endParaRPr lang="ru-RU" dirty="0"/>
          </a:p>
        </p:txBody>
      </p:sp>
      <p:pic>
        <p:nvPicPr>
          <p:cNvPr id="4" name="Рисунок 3" descr="C:\Users\Sofia\AppData\Local\Microsoft\Windows\INetCache\Content.Word\5465.png"/>
          <p:cNvPicPr/>
          <p:nvPr/>
        </p:nvPicPr>
        <p:blipFill rotWithShape="1">
          <a:blip r:embed="rId2">
            <a:extLst>
              <a:ext uri="{28A0092B-C50C-407E-A947-70E740481C1C}">
                <a14:useLocalDpi xmlns:a14="http://schemas.microsoft.com/office/drawing/2010/main" val="0"/>
              </a:ext>
            </a:extLst>
          </a:blip>
          <a:srcRect t="-9" r="58783" b="29408"/>
          <a:stretch/>
        </p:blipFill>
        <p:spPr bwMode="auto">
          <a:xfrm>
            <a:off x="1068021" y="2061275"/>
            <a:ext cx="5270786" cy="4008238"/>
          </a:xfrm>
          <a:prstGeom prst="rect">
            <a:avLst/>
          </a:prstGeom>
          <a:noFill/>
          <a:ln>
            <a:noFill/>
          </a:ln>
          <a:extLst>
            <a:ext uri="{53640926-AAD7-44D8-BBD7-CCE9431645EC}">
              <a14:shadowObscured xmlns:a14="http://schemas.microsoft.com/office/drawing/2010/main"/>
            </a:ext>
          </a:extLst>
        </p:spPr>
      </p:pic>
      <p:pic>
        <p:nvPicPr>
          <p:cNvPr id="5" name="Рисунок 4" descr="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8257" y="2728896"/>
            <a:ext cx="4728576" cy="3144962"/>
          </a:xfrm>
          <a:prstGeom prst="rect">
            <a:avLst/>
          </a:prstGeom>
          <a:noFill/>
        </p:spPr>
      </p:pic>
      <p:pic>
        <p:nvPicPr>
          <p:cNvPr id="6" name="Picture 4" descr="Screen Shot 2016-08-07 at 6.19.37 PM.png"/>
          <p:cNvPicPr>
            <a:picLocks noChangeAspect="1" noChangeArrowheads="1"/>
          </p:cNvPicPr>
          <p:nvPr/>
        </p:nvPicPr>
        <p:blipFill rotWithShape="1">
          <a:blip r:embed="rId4">
            <a:extLst>
              <a:ext uri="{28A0092B-C50C-407E-A947-70E740481C1C}">
                <a14:useLocalDpi xmlns:a14="http://schemas.microsoft.com/office/drawing/2010/main" val="0"/>
              </a:ext>
            </a:extLst>
          </a:blip>
          <a:srcRect t="28126"/>
          <a:stretch/>
        </p:blipFill>
        <p:spPr bwMode="auto">
          <a:xfrm>
            <a:off x="6096000" y="365125"/>
            <a:ext cx="4569703" cy="179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86158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uk-UA" dirty="0" smtClean="0"/>
              <a:t>Повністю з</a:t>
            </a:r>
            <a:r>
              <a:rPr lang="en-US" dirty="0" smtClean="0"/>
              <a:t>’</a:t>
            </a:r>
            <a:r>
              <a:rPr lang="uk-UA" dirty="0" err="1" smtClean="0"/>
              <a:t>єднаний</a:t>
            </a:r>
            <a:r>
              <a:rPr lang="uk-UA" dirty="0" smtClean="0"/>
              <a:t> шар</a:t>
            </a:r>
            <a:br>
              <a:rPr lang="uk-UA" dirty="0" smtClean="0"/>
            </a:br>
            <a:r>
              <a:rPr lang="uk-UA" dirty="0"/>
              <a:t>(</a:t>
            </a:r>
            <a:r>
              <a:rPr lang="en-US" dirty="0" smtClean="0"/>
              <a:t>Fully </a:t>
            </a:r>
            <a:r>
              <a:rPr lang="en-US" dirty="0"/>
              <a:t>Connected </a:t>
            </a:r>
            <a:r>
              <a:rPr lang="en-US" dirty="0" smtClean="0"/>
              <a:t>layer</a:t>
            </a:r>
            <a:r>
              <a:rPr lang="uk-UA" dirty="0" smtClean="0"/>
              <a:t>)</a:t>
            </a:r>
            <a:endParaRPr lang="ru-RU" dirty="0"/>
          </a:p>
        </p:txBody>
      </p:sp>
      <p:pic>
        <p:nvPicPr>
          <p:cNvPr id="11266" name="Picture 2" descr="Screen Shot 2016-08-06 at 12.34.02 AM.png"/>
          <p:cNvPicPr>
            <a:picLocks noChangeAspect="1" noChangeArrowheads="1"/>
          </p:cNvPicPr>
          <p:nvPr/>
        </p:nvPicPr>
        <p:blipFill rotWithShape="1">
          <a:blip r:embed="rId2">
            <a:extLst>
              <a:ext uri="{28A0092B-C50C-407E-A947-70E740481C1C}">
                <a14:useLocalDpi xmlns:a14="http://schemas.microsoft.com/office/drawing/2010/main" val="0"/>
              </a:ext>
            </a:extLst>
          </a:blip>
          <a:srcRect t="22590" r="19752"/>
          <a:stretch/>
        </p:blipFill>
        <p:spPr bwMode="auto">
          <a:xfrm>
            <a:off x="838200" y="3130658"/>
            <a:ext cx="5609795" cy="1699459"/>
          </a:xfrm>
          <a:prstGeom prst="rect">
            <a:avLst/>
          </a:prstGeom>
          <a:noFill/>
          <a:extLst>
            <a:ext uri="{909E8E84-426E-40DD-AFC4-6F175D3DCCD1}">
              <a14:hiddenFill xmlns:a14="http://schemas.microsoft.com/office/drawing/2010/main">
                <a:solidFill>
                  <a:srgbClr val="FFFFFF"/>
                </a:solidFill>
              </a14:hiddenFill>
            </a:ext>
          </a:extLst>
        </p:spPr>
      </p:pic>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20733" y="365125"/>
            <a:ext cx="4720525" cy="3145787"/>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7408190" y="3626603"/>
                <a:ext cx="4262034" cy="987193"/>
              </a:xfrm>
              <a:prstGeom prst="rect">
                <a:avLst/>
              </a:prstGeom>
              <a:noFill/>
            </p:spPr>
            <p:txBody>
              <a:bodyPr wrap="square" rtlCol="0">
                <a:spAutoFit/>
              </a:bodyPr>
              <a:lstStyle/>
              <a:p>
                <a:r>
                  <a:rPr lang="en-US" dirty="0" err="1" smtClean="0"/>
                  <a:t>Softmax</a:t>
                </a:r>
                <a:r>
                  <a:rPr lang="en-US" dirty="0" smtClean="0"/>
                  <a:t> </a:t>
                </a:r>
                <a:r>
                  <a:rPr lang="uk-UA" dirty="0" smtClean="0"/>
                  <a:t>функція:</a:t>
                </a:r>
              </a:p>
              <a:p>
                <a:pPr/>
                <a14:m>
                  <m:oMathPara xmlns:m="http://schemas.openxmlformats.org/officeDocument/2006/math">
                    <m:oMathParaPr>
                      <m:jc m:val="centerGroup"/>
                    </m:oMathParaPr>
                    <m:oMath xmlns:m="http://schemas.openxmlformats.org/officeDocument/2006/math">
                      <m:r>
                        <a:rPr lang="uk-UA" i="1">
                          <a:latin typeface="Cambria Math" panose="02040503050406030204" pitchFamily="18" charset="0"/>
                          <a:ea typeface="Calibri" panose="020F0502020204030204" pitchFamily="34" charset="0"/>
                          <a:cs typeface="Times New Roman" panose="02020603050405020304" pitchFamily="18" charset="0"/>
                        </a:rPr>
                        <m:t>𝑔</m:t>
                      </m:r>
                      <m:d>
                        <m:dPr>
                          <m:ctrlPr>
                            <a:rPr lang="ru-RU" i="1">
                              <a:latin typeface="Cambria Math" panose="02040503050406030204" pitchFamily="18" charset="0"/>
                              <a:ea typeface="Calibri" panose="020F0502020204030204" pitchFamily="34" charset="0"/>
                              <a:cs typeface="Times New Roman" panose="02020603050405020304" pitchFamily="18" charset="0"/>
                            </a:rPr>
                          </m:ctrlPr>
                        </m:dPr>
                        <m:e>
                          <m:r>
                            <a:rPr lang="en-US" i="1">
                              <a:latin typeface="Cambria Math" panose="02040503050406030204" pitchFamily="18" charset="0"/>
                              <a:ea typeface="Calibri" panose="020F0502020204030204" pitchFamily="34" charset="0"/>
                              <a:cs typeface="Times New Roman" panose="02020603050405020304" pitchFamily="18" charset="0"/>
                            </a:rPr>
                            <m:t>𝑝</m:t>
                          </m:r>
                        </m:e>
                      </m:d>
                      <m:r>
                        <a:rPr lang="uk-UA" i="1">
                          <a:latin typeface="Cambria Math" panose="02040503050406030204" pitchFamily="18" charset="0"/>
                          <a:ea typeface="Calibri" panose="020F0502020204030204" pitchFamily="34" charset="0"/>
                          <a:cs typeface="Times New Roman" panose="02020603050405020304" pitchFamily="18" charset="0"/>
                        </a:rPr>
                        <m:t>= </m:t>
                      </m:r>
                      <m:d>
                        <m:dPr>
                          <m:begChr m:val="{"/>
                          <m:endChr m:val=""/>
                          <m:ctrlPr>
                            <a:rPr lang="ru-RU" i="1">
                              <a:latin typeface="Cambria Math" panose="02040503050406030204" pitchFamily="18" charset="0"/>
                              <a:ea typeface="Calibri" panose="020F0502020204030204" pitchFamily="34" charset="0"/>
                              <a:cs typeface="Times New Roman" panose="02020603050405020304" pitchFamily="18" charset="0"/>
                            </a:rPr>
                          </m:ctrlPr>
                        </m:dPr>
                        <m:e>
                          <m:eqArr>
                            <m:eqArrPr>
                              <m:ctrlPr>
                                <a:rPr lang="ru-RU" i="1">
                                  <a:latin typeface="Cambria Math" panose="02040503050406030204" pitchFamily="18" charset="0"/>
                                  <a:ea typeface="Calibri" panose="020F0502020204030204" pitchFamily="34" charset="0"/>
                                  <a:cs typeface="Times New Roman" panose="02020603050405020304" pitchFamily="18" charset="0"/>
                                </a:rPr>
                              </m:ctrlPr>
                            </m:eqArrPr>
                            <m:e>
                              <m:r>
                                <a:rPr lang="uk-UA" i="1">
                                  <a:latin typeface="Cambria Math" panose="02040503050406030204" pitchFamily="18" charset="0"/>
                                  <a:ea typeface="Calibri" panose="020F0502020204030204" pitchFamily="34" charset="0"/>
                                  <a:cs typeface="Times New Roman" panose="02020603050405020304" pitchFamily="18" charset="0"/>
                                </a:rPr>
                                <m:t>1, якщо </m:t>
                              </m:r>
                              <m:r>
                                <a:rPr lang="en-US" i="1">
                                  <a:latin typeface="Cambria Math" panose="02040503050406030204" pitchFamily="18" charset="0"/>
                                  <a:ea typeface="Calibri" panose="020F0502020204030204" pitchFamily="34" charset="0"/>
                                  <a:cs typeface="Times New Roman" panose="02020603050405020304" pitchFamily="18" charset="0"/>
                                </a:rPr>
                                <m:t>𝑝</m:t>
                              </m:r>
                              <m:r>
                                <a:rPr lang="uk-UA" i="1">
                                  <a:latin typeface="Cambria Math" panose="02040503050406030204" pitchFamily="18" charset="0"/>
                                  <a:ea typeface="Calibri" panose="020F0502020204030204" pitchFamily="34" charset="0"/>
                                  <a:cs typeface="Times New Roman" panose="02020603050405020304" pitchFamily="18" charset="0"/>
                                </a:rPr>
                                <m:t>≥0.5</m:t>
                              </m:r>
                            </m:e>
                            <m:e>
                              <m:r>
                                <a:rPr lang="uk-UA" i="1">
                                  <a:latin typeface="Cambria Math" panose="02040503050406030204" pitchFamily="18" charset="0"/>
                                  <a:ea typeface="Calibri" panose="020F0502020204030204" pitchFamily="34" charset="0"/>
                                  <a:cs typeface="Times New Roman" panose="02020603050405020304" pitchFamily="18" charset="0"/>
                                </a:rPr>
                                <m:t>0, якщо </m:t>
                              </m:r>
                              <m:r>
                                <a:rPr lang="en-US" i="1">
                                  <a:latin typeface="Cambria Math" panose="02040503050406030204" pitchFamily="18" charset="0"/>
                                  <a:ea typeface="Calibri" panose="020F0502020204030204" pitchFamily="34" charset="0"/>
                                  <a:cs typeface="Times New Roman" panose="02020603050405020304" pitchFamily="18" charset="0"/>
                                </a:rPr>
                                <m:t>𝑝</m:t>
                              </m:r>
                              <m:r>
                                <a:rPr lang="en-US" i="1">
                                  <a:latin typeface="Cambria Math" panose="02040503050406030204" pitchFamily="18" charset="0"/>
                                  <a:ea typeface="Calibri" panose="020F0502020204030204" pitchFamily="34" charset="0"/>
                                  <a:cs typeface="Times New Roman" panose="02020603050405020304" pitchFamily="18" charset="0"/>
                                </a:rPr>
                                <m:t>&lt;0.5 </m:t>
                              </m:r>
                            </m:e>
                          </m:eqArr>
                        </m:e>
                      </m:d>
                    </m:oMath>
                  </m:oMathPara>
                </a14:m>
                <a:endParaRPr lang="ru-RU" dirty="0"/>
              </a:p>
            </p:txBody>
          </p:sp>
        </mc:Choice>
        <mc:Fallback xmlns="">
          <p:sp>
            <p:nvSpPr>
              <p:cNvPr id="7" name="TextBox 6"/>
              <p:cNvSpPr txBox="1">
                <a:spLocks noRot="1" noChangeAspect="1" noMove="1" noResize="1" noEditPoints="1" noAdjustHandles="1" noChangeArrowheads="1" noChangeShapeType="1" noTextEdit="1"/>
              </p:cNvSpPr>
              <p:nvPr/>
            </p:nvSpPr>
            <p:spPr>
              <a:xfrm>
                <a:off x="7408190" y="3626603"/>
                <a:ext cx="4262034" cy="987193"/>
              </a:xfrm>
              <a:prstGeom prst="rect">
                <a:avLst/>
              </a:prstGeom>
              <a:blipFill rotWithShape="0">
                <a:blip r:embed="rId4"/>
                <a:stretch>
                  <a:fillRect l="-1144" t="-3704"/>
                </a:stretch>
              </a:blipFill>
            </p:spPr>
            <p:txBody>
              <a:bodyPr/>
              <a:lstStyle/>
              <a:p>
                <a:r>
                  <a:rPr lang="ru-RU">
                    <a:noFill/>
                  </a:rPr>
                  <a:t> </a:t>
                </a:r>
              </a:p>
            </p:txBody>
          </p:sp>
        </mc:Fallback>
      </mc:AlternateContent>
    </p:spTree>
    <p:extLst>
      <p:ext uri="{BB962C8B-B14F-4D97-AF65-F5344CB8AC3E}">
        <p14:creationId xmlns:p14="http://schemas.microsoft.com/office/powerpoint/2010/main" val="11145833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851688" y="20879"/>
            <a:ext cx="9190495" cy="1325563"/>
          </a:xfrm>
        </p:spPr>
        <p:txBody>
          <a:bodyPr/>
          <a:lstStyle/>
          <a:p>
            <a:r>
              <a:rPr lang="ru-RU" dirty="0" err="1"/>
              <a:t>П</a:t>
            </a:r>
            <a:r>
              <a:rPr lang="ru-RU" dirty="0" err="1" smtClean="0"/>
              <a:t>овністю</a:t>
            </a:r>
            <a:r>
              <a:rPr lang="ru-RU" dirty="0" smtClean="0"/>
              <a:t> </a:t>
            </a:r>
            <a:r>
              <a:rPr lang="uk-UA" dirty="0" err="1"/>
              <a:t>згорткова</a:t>
            </a:r>
            <a:r>
              <a:rPr lang="uk-UA" dirty="0"/>
              <a:t> </a:t>
            </a:r>
            <a:r>
              <a:rPr lang="ru-RU" dirty="0"/>
              <a:t>мережа</a:t>
            </a:r>
            <a:r>
              <a:rPr lang="en-US" dirty="0"/>
              <a:t> (</a:t>
            </a:r>
            <a:r>
              <a:rPr lang="en-US" dirty="0" smtClean="0"/>
              <a:t>FCN-8)</a:t>
            </a:r>
            <a:endParaRPr lang="ru-RU" dirty="0"/>
          </a:p>
        </p:txBody>
      </p:sp>
      <p:pic>
        <p:nvPicPr>
          <p:cNvPr id="4" name="Рисунок 3" descr="https://cdn-images-1.medium.com/max/1600/1*edkNzGBBDBXtpZMq-pnSng.png"/>
          <p:cNvPicPr/>
          <p:nvPr/>
        </p:nvPicPr>
        <p:blipFill>
          <a:blip r:embed="rId2">
            <a:extLst>
              <a:ext uri="{28A0092B-C50C-407E-A947-70E740481C1C}">
                <a14:useLocalDpi xmlns:a14="http://schemas.microsoft.com/office/drawing/2010/main" val="0"/>
              </a:ext>
            </a:extLst>
          </a:blip>
          <a:srcRect/>
          <a:stretch>
            <a:fillRect/>
          </a:stretch>
        </p:blipFill>
        <p:spPr bwMode="auto">
          <a:xfrm>
            <a:off x="4642275" y="1195886"/>
            <a:ext cx="7549725" cy="3330763"/>
          </a:xfrm>
          <a:prstGeom prst="rect">
            <a:avLst/>
          </a:prstGeom>
          <a:noFill/>
        </p:spPr>
      </p:pic>
      <p:sp>
        <p:nvSpPr>
          <p:cNvPr id="6" name="Заголовок 1"/>
          <p:cNvSpPr txBox="1">
            <a:spLocks/>
          </p:cNvSpPr>
          <p:nvPr/>
        </p:nvSpPr>
        <p:spPr>
          <a:xfrm>
            <a:off x="1670475" y="2719495"/>
            <a:ext cx="20005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smtClean="0"/>
              <a:t>SegNet</a:t>
            </a:r>
            <a:endParaRPr lang="ru-RU" dirty="0"/>
          </a:p>
        </p:txBody>
      </p:sp>
      <p:pic>
        <p:nvPicPr>
          <p:cNvPr id="8" name="Рисунок 7" descr="7"/>
          <p:cNvPicPr/>
          <p:nvPr/>
        </p:nvPicPr>
        <p:blipFill>
          <a:blip r:embed="rId3">
            <a:extLst>
              <a:ext uri="{28A0092B-C50C-407E-A947-70E740481C1C}">
                <a14:useLocalDpi xmlns:a14="http://schemas.microsoft.com/office/drawing/2010/main" val="0"/>
              </a:ext>
            </a:extLst>
          </a:blip>
          <a:srcRect/>
          <a:stretch>
            <a:fillRect/>
          </a:stretch>
        </p:blipFill>
        <p:spPr bwMode="auto">
          <a:xfrm>
            <a:off x="-1" y="3735093"/>
            <a:ext cx="8973519" cy="3122908"/>
          </a:xfrm>
          <a:prstGeom prst="rect">
            <a:avLst/>
          </a:prstGeom>
          <a:noFill/>
          <a:ln>
            <a:noFill/>
          </a:ln>
        </p:spPr>
      </p:pic>
    </p:spTree>
    <p:extLst>
      <p:ext uri="{BB962C8B-B14F-4D97-AF65-F5344CB8AC3E}">
        <p14:creationId xmlns:p14="http://schemas.microsoft.com/office/powerpoint/2010/main" val="8846272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U-net</a:t>
            </a:r>
            <a:endParaRPr lang="ru-RU" dirty="0"/>
          </a:p>
        </p:txBody>
      </p:sp>
      <p:pic>
        <p:nvPicPr>
          <p:cNvPr id="5" name="Рисунок 4" descr="8"/>
          <p:cNvPicPr/>
          <p:nvPr/>
        </p:nvPicPr>
        <p:blipFill>
          <a:blip r:embed="rId2">
            <a:extLst>
              <a:ext uri="{28A0092B-C50C-407E-A947-70E740481C1C}">
                <a14:useLocalDpi xmlns:a14="http://schemas.microsoft.com/office/drawing/2010/main" val="0"/>
              </a:ext>
            </a:extLst>
          </a:blip>
          <a:srcRect/>
          <a:stretch>
            <a:fillRect/>
          </a:stretch>
        </p:blipFill>
        <p:spPr bwMode="auto">
          <a:xfrm>
            <a:off x="2690247" y="208405"/>
            <a:ext cx="8663553" cy="6409371"/>
          </a:xfrm>
          <a:prstGeom prst="rect">
            <a:avLst/>
          </a:prstGeom>
          <a:noFill/>
        </p:spPr>
      </p:pic>
    </p:spTree>
    <p:extLst>
      <p:ext uri="{BB962C8B-B14F-4D97-AF65-F5344CB8AC3E}">
        <p14:creationId xmlns:p14="http://schemas.microsoft.com/office/powerpoint/2010/main" val="251221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uk-UA" dirty="0" smtClean="0"/>
              <a:t>Збільшення</a:t>
            </a:r>
            <a:r>
              <a:rPr lang="en-US" dirty="0" smtClean="0"/>
              <a:t> &amp;</a:t>
            </a:r>
            <a:r>
              <a:rPr lang="uk-UA" dirty="0" smtClean="0"/>
              <a:t> </a:t>
            </a:r>
            <a:r>
              <a:rPr lang="uk-UA" dirty="0" err="1" smtClean="0"/>
              <a:t>конкатинація</a:t>
            </a:r>
            <a:endParaRPr lang="ru-RU" dirty="0"/>
          </a:p>
        </p:txBody>
      </p:sp>
      <p:pic>
        <p:nvPicPr>
          <p:cNvPr id="14338" name="Picture 2" descr="https://miro.medium.com/max/398/1*-z5guEKuL_JdZ7b0dm10dg.png"/>
          <p:cNvPicPr>
            <a:picLocks noChangeAspect="1" noChangeArrowheads="1"/>
          </p:cNvPicPr>
          <p:nvPr/>
        </p:nvPicPr>
        <p:blipFill rotWithShape="1">
          <a:blip r:embed="rId2">
            <a:extLst>
              <a:ext uri="{28A0092B-C50C-407E-A947-70E740481C1C}">
                <a14:useLocalDpi xmlns:a14="http://schemas.microsoft.com/office/drawing/2010/main" val="0"/>
              </a:ext>
            </a:extLst>
          </a:blip>
          <a:srcRect l="52314" b="11768"/>
          <a:stretch/>
        </p:blipFill>
        <p:spPr bwMode="auto">
          <a:xfrm>
            <a:off x="2439664" y="1708623"/>
            <a:ext cx="1807760" cy="185729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miro.medium.com/max/398/1*-z5guEKuL_JdZ7b0dm10dg.png"/>
          <p:cNvPicPr>
            <a:picLocks noChangeAspect="1" noChangeArrowheads="1"/>
          </p:cNvPicPr>
          <p:nvPr/>
        </p:nvPicPr>
        <p:blipFill rotWithShape="1">
          <a:blip r:embed="rId2">
            <a:extLst>
              <a:ext uri="{28A0092B-C50C-407E-A947-70E740481C1C}">
                <a14:useLocalDpi xmlns:a14="http://schemas.microsoft.com/office/drawing/2010/main" val="0"/>
              </a:ext>
            </a:extLst>
          </a:blip>
          <a:srcRect l="6184" t="16938" r="66425" b="33733"/>
          <a:stretch/>
        </p:blipFill>
        <p:spPr bwMode="auto">
          <a:xfrm>
            <a:off x="838200" y="2118079"/>
            <a:ext cx="1038386" cy="103838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Прямая со стрелкой 5"/>
          <p:cNvCxnSpPr/>
          <p:nvPr/>
        </p:nvCxnSpPr>
        <p:spPr>
          <a:xfrm>
            <a:off x="1876586" y="2637271"/>
            <a:ext cx="55793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340" name="Picture 4" descr="https://miro.medium.com/max/685/1*aRw8i1qJd83iTnVCBABY1A.png"/>
          <p:cNvPicPr>
            <a:picLocks noChangeAspect="1" noChangeArrowheads="1"/>
          </p:cNvPicPr>
          <p:nvPr/>
        </p:nvPicPr>
        <p:blipFill rotWithShape="1">
          <a:blip r:embed="rId3">
            <a:extLst>
              <a:ext uri="{28A0092B-C50C-407E-A947-70E740481C1C}">
                <a14:useLocalDpi xmlns:a14="http://schemas.microsoft.com/office/drawing/2010/main" val="0"/>
              </a:ext>
            </a:extLst>
          </a:blip>
          <a:srcRect t="11019" b="4871"/>
          <a:stretch/>
        </p:blipFill>
        <p:spPr bwMode="auto">
          <a:xfrm>
            <a:off x="236578" y="3675657"/>
            <a:ext cx="4994271" cy="2716666"/>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https://miro.medium.com/max/1129/1*w4glIe4B6YsXSDmR60Zpt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0124" y="1985156"/>
            <a:ext cx="6522378" cy="2669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43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uk-UA" dirty="0" smtClean="0"/>
              <a:t>Постановка задачі</a:t>
            </a:r>
            <a:endParaRPr lang="ru-RU" dirty="0"/>
          </a:p>
        </p:txBody>
      </p:sp>
      <p:sp>
        <p:nvSpPr>
          <p:cNvPr id="3" name="Объект 2"/>
          <p:cNvSpPr>
            <a:spLocks noGrp="1"/>
          </p:cNvSpPr>
          <p:nvPr>
            <p:ph idx="1"/>
          </p:nvPr>
        </p:nvSpPr>
        <p:spPr/>
        <p:txBody>
          <a:bodyPr/>
          <a:lstStyle/>
          <a:p>
            <a:pPr marL="0" indent="0">
              <a:buNone/>
            </a:pPr>
            <a:r>
              <a:rPr lang="uk-UA" dirty="0"/>
              <a:t>Розробити систему </a:t>
            </a:r>
            <a:r>
              <a:rPr lang="uk-UA" dirty="0" smtClean="0"/>
              <a:t>семантичної сегментації </a:t>
            </a:r>
            <a:r>
              <a:rPr lang="uk-UA" dirty="0"/>
              <a:t>зображення, побудова </a:t>
            </a:r>
            <a:r>
              <a:rPr lang="uk-UA" dirty="0" smtClean="0"/>
              <a:t>якої вимагатиме </a:t>
            </a:r>
            <a:r>
              <a:rPr lang="uk-UA" dirty="0"/>
              <a:t>вирішення наступних задач :</a:t>
            </a:r>
            <a:endParaRPr lang="ru-RU" dirty="0"/>
          </a:p>
          <a:p>
            <a:pPr lvl="0"/>
            <a:r>
              <a:rPr lang="uk-UA" dirty="0"/>
              <a:t>підготувати набір даних;</a:t>
            </a:r>
            <a:endParaRPr lang="ru-RU" dirty="0"/>
          </a:p>
          <a:p>
            <a:pPr lvl="0"/>
            <a:r>
              <a:rPr lang="uk-UA" dirty="0"/>
              <a:t>розробити нейронну мережу;</a:t>
            </a:r>
            <a:endParaRPr lang="ru-RU" dirty="0"/>
          </a:p>
          <a:p>
            <a:pPr lvl="0"/>
            <a:r>
              <a:rPr lang="uk-UA" dirty="0"/>
              <a:t>натренувати нейронну мережу на </a:t>
            </a:r>
            <a:r>
              <a:rPr lang="uk-UA" dirty="0" smtClean="0"/>
              <a:t>підготовленому </a:t>
            </a:r>
            <a:r>
              <a:rPr lang="uk-UA" dirty="0"/>
              <a:t>наборі даних</a:t>
            </a:r>
            <a:r>
              <a:rPr lang="ru-RU" dirty="0"/>
              <a:t>;</a:t>
            </a:r>
          </a:p>
          <a:p>
            <a:pPr lvl="0"/>
            <a:r>
              <a:rPr lang="uk-UA" dirty="0"/>
              <a:t>проаналізувати отримані результати.</a:t>
            </a:r>
            <a:endParaRPr lang="ru-RU" dirty="0"/>
          </a:p>
          <a:p>
            <a:endParaRPr lang="ru-RU" dirty="0"/>
          </a:p>
        </p:txBody>
      </p:sp>
    </p:spTree>
    <p:extLst>
      <p:ext uri="{BB962C8B-B14F-4D97-AF65-F5344CB8AC3E}">
        <p14:creationId xmlns:p14="http://schemas.microsoft.com/office/powerpoint/2010/main" val="3404274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uk-UA" dirty="0" smtClean="0"/>
              <a:t>Програмна реалізація</a:t>
            </a:r>
            <a:endParaRPr lang="ru-RU" dirty="0"/>
          </a:p>
        </p:txBody>
      </p:sp>
      <p:pic>
        <p:nvPicPr>
          <p:cNvPr id="13314" name="Picture 2" descr="https://miro.medium.com/max/849/1*W9FSCOwM4BZU7R2t06Xz_A.png"/>
          <p:cNvPicPr>
            <a:picLocks noChangeAspect="1" noChangeArrowheads="1"/>
          </p:cNvPicPr>
          <p:nvPr/>
        </p:nvPicPr>
        <p:blipFill rotWithShape="1">
          <a:blip r:embed="rId2">
            <a:extLst>
              <a:ext uri="{28A0092B-C50C-407E-A947-70E740481C1C}">
                <a14:useLocalDpi xmlns:a14="http://schemas.microsoft.com/office/drawing/2010/main" val="0"/>
              </a:ext>
            </a:extLst>
          </a:blip>
          <a:srcRect l="34873" t="3904" r="38296" b="44893"/>
          <a:stretch/>
        </p:blipFill>
        <p:spPr bwMode="auto">
          <a:xfrm>
            <a:off x="8431078" y="480446"/>
            <a:ext cx="3084163" cy="322364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38200" y="1614569"/>
            <a:ext cx="5257800" cy="1477328"/>
          </a:xfrm>
          <a:prstGeom prst="rect">
            <a:avLst/>
          </a:prstGeom>
          <a:noFill/>
        </p:spPr>
        <p:txBody>
          <a:bodyPr wrap="square" rtlCol="0">
            <a:spAutoFit/>
          </a:bodyPr>
          <a:lstStyle/>
          <a:p>
            <a:pPr marL="285750" indent="-285750">
              <a:buFont typeface="Arial" panose="020B0604020202020204" pitchFamily="34" charset="0"/>
              <a:buChar char="•"/>
            </a:pPr>
            <a:r>
              <a:rPr lang="ru-RU" dirty="0" err="1" smtClean="0"/>
              <a:t>Python</a:t>
            </a:r>
            <a:endParaRPr lang="ru-RU" dirty="0" smtClean="0"/>
          </a:p>
          <a:p>
            <a:pPr marL="285750" indent="-285750">
              <a:buFont typeface="Arial" panose="020B0604020202020204" pitchFamily="34" charset="0"/>
              <a:buChar char="•"/>
            </a:pPr>
            <a:r>
              <a:rPr lang="ru-RU" dirty="0" err="1"/>
              <a:t>Tensorflow</a:t>
            </a:r>
            <a:r>
              <a:rPr lang="ru-RU" dirty="0"/>
              <a:t> </a:t>
            </a:r>
            <a:endParaRPr lang="ru-RU" dirty="0" smtClean="0"/>
          </a:p>
          <a:p>
            <a:pPr marL="285750" indent="-285750">
              <a:buFont typeface="Arial" panose="020B0604020202020204" pitchFamily="34" charset="0"/>
              <a:buChar char="•"/>
            </a:pPr>
            <a:r>
              <a:rPr lang="en-US" dirty="0" err="1" smtClean="0"/>
              <a:t>Keras</a:t>
            </a:r>
            <a:endParaRPr lang="uk-UA" dirty="0" smtClean="0"/>
          </a:p>
          <a:p>
            <a:pPr marL="285750" indent="-285750">
              <a:buFont typeface="Arial" panose="020B0604020202020204" pitchFamily="34" charset="0"/>
              <a:buChar char="•"/>
            </a:pPr>
            <a:r>
              <a:rPr lang="uk-UA" dirty="0" smtClean="0"/>
              <a:t>набір даних </a:t>
            </a:r>
            <a:r>
              <a:rPr lang="en-US" dirty="0" smtClean="0"/>
              <a:t>CARLA </a:t>
            </a:r>
            <a:r>
              <a:rPr lang="en-US" dirty="0"/>
              <a:t>Lyft </a:t>
            </a:r>
            <a:r>
              <a:rPr lang="en-US" dirty="0" err="1"/>
              <a:t>Udacity</a:t>
            </a:r>
            <a:r>
              <a:rPr lang="en-US" dirty="0"/>
              <a:t> Challenge</a:t>
            </a:r>
            <a:endParaRPr lang="ru-RU" dirty="0"/>
          </a:p>
          <a:p>
            <a:pPr marL="285750" indent="-285750">
              <a:buFont typeface="Arial" panose="020B0604020202020204" pitchFamily="34" charset="0"/>
              <a:buChar char="•"/>
            </a:pPr>
            <a:endParaRPr lang="ru-RU" dirty="0"/>
          </a:p>
        </p:txBody>
      </p:sp>
      <p:sp>
        <p:nvSpPr>
          <p:cNvPr id="5" name="TextBox 4"/>
          <p:cNvSpPr txBox="1"/>
          <p:nvPr/>
        </p:nvSpPr>
        <p:spPr>
          <a:xfrm>
            <a:off x="6096000" y="3952067"/>
            <a:ext cx="5574224" cy="2308324"/>
          </a:xfrm>
          <a:prstGeom prst="rect">
            <a:avLst/>
          </a:prstGeom>
          <a:noFill/>
        </p:spPr>
        <p:txBody>
          <a:bodyPr wrap="square" rtlCol="0">
            <a:spAutoFit/>
          </a:bodyPr>
          <a:lstStyle/>
          <a:p>
            <a:r>
              <a:rPr lang="ru-RU" dirty="0"/>
              <a:t>У </a:t>
            </a:r>
            <a:r>
              <a:rPr lang="ru-RU" dirty="0" err="1"/>
              <a:t>енкодері</a:t>
            </a:r>
            <a:r>
              <a:rPr lang="ru-RU" dirty="0"/>
              <a:t> </a:t>
            </a:r>
            <a:r>
              <a:rPr lang="ru-RU" dirty="0" err="1"/>
              <a:t>розмір</a:t>
            </a:r>
            <a:r>
              <a:rPr lang="ru-RU" dirty="0"/>
              <a:t> </a:t>
            </a:r>
            <a:r>
              <a:rPr lang="ru-RU" dirty="0" err="1"/>
              <a:t>зображення</a:t>
            </a:r>
            <a:r>
              <a:rPr lang="ru-RU" dirty="0"/>
              <a:t> </a:t>
            </a:r>
            <a:r>
              <a:rPr lang="ru-RU" dirty="0" err="1"/>
              <a:t>поступово</a:t>
            </a:r>
            <a:r>
              <a:rPr lang="ru-RU" dirty="0"/>
              <a:t> </a:t>
            </a:r>
            <a:r>
              <a:rPr lang="ru-RU" dirty="0" err="1"/>
              <a:t>зменшується</a:t>
            </a:r>
            <a:r>
              <a:rPr lang="ru-RU" dirty="0"/>
              <a:t>, а </a:t>
            </a:r>
            <a:r>
              <a:rPr lang="ru-RU" dirty="0" err="1"/>
              <a:t>глибина</a:t>
            </a:r>
            <a:r>
              <a:rPr lang="ru-RU" dirty="0"/>
              <a:t> </a:t>
            </a:r>
            <a:r>
              <a:rPr lang="ru-RU" dirty="0" err="1"/>
              <a:t>зображення</a:t>
            </a:r>
            <a:r>
              <a:rPr lang="ru-RU" dirty="0"/>
              <a:t> </a:t>
            </a:r>
            <a:r>
              <a:rPr lang="ru-RU" dirty="0" err="1"/>
              <a:t>поступово</a:t>
            </a:r>
            <a:r>
              <a:rPr lang="ru-RU" dirty="0"/>
              <a:t> збільшується.</a:t>
            </a:r>
            <a:r>
              <a:rPr lang="ru-RU" dirty="0" smtClean="0"/>
              <a:t>600×800×3 </a:t>
            </a:r>
            <a:r>
              <a:rPr lang="ru-RU" dirty="0"/>
              <a:t>–</a:t>
            </a:r>
            <a:r>
              <a:rPr lang="uk-UA" dirty="0"/>
              <a:t>&gt;</a:t>
            </a:r>
            <a:r>
              <a:rPr lang="ru-RU" dirty="0"/>
              <a:t> </a:t>
            </a:r>
            <a:r>
              <a:rPr lang="ru-RU" dirty="0" smtClean="0"/>
              <a:t>300×400×8 </a:t>
            </a:r>
            <a:r>
              <a:rPr lang="ru-RU" dirty="0"/>
              <a:t>–</a:t>
            </a:r>
            <a:r>
              <a:rPr lang="uk-UA" dirty="0"/>
              <a:t>&gt;</a:t>
            </a:r>
            <a:r>
              <a:rPr lang="ru-RU" dirty="0"/>
              <a:t>150×200×16 –</a:t>
            </a:r>
            <a:r>
              <a:rPr lang="uk-UA" dirty="0"/>
              <a:t>&gt;</a:t>
            </a:r>
            <a:r>
              <a:rPr lang="ru-RU" dirty="0"/>
              <a:t> 75×100×32 –</a:t>
            </a:r>
            <a:r>
              <a:rPr lang="uk-UA" dirty="0"/>
              <a:t>&gt;</a:t>
            </a:r>
            <a:r>
              <a:rPr lang="ru-RU" dirty="0"/>
              <a:t> </a:t>
            </a:r>
            <a:r>
              <a:rPr lang="ru-RU" dirty="0" smtClean="0"/>
              <a:t>75×100×64</a:t>
            </a:r>
            <a:r>
              <a:rPr lang="en-US" dirty="0" smtClean="0"/>
              <a:t>.</a:t>
            </a:r>
          </a:p>
          <a:p>
            <a:endParaRPr lang="en-US" dirty="0"/>
          </a:p>
          <a:p>
            <a:r>
              <a:rPr lang="ru-RU" dirty="0"/>
              <a:t>У </a:t>
            </a:r>
            <a:r>
              <a:rPr lang="ru-RU" dirty="0" err="1"/>
              <a:t>декодері</a:t>
            </a:r>
            <a:r>
              <a:rPr lang="ru-RU" dirty="0"/>
              <a:t> </a:t>
            </a:r>
            <a:r>
              <a:rPr lang="ru-RU" dirty="0" err="1"/>
              <a:t>розмір</a:t>
            </a:r>
            <a:r>
              <a:rPr lang="ru-RU" dirty="0"/>
              <a:t> </a:t>
            </a:r>
            <a:r>
              <a:rPr lang="ru-RU" dirty="0" err="1"/>
              <a:t>зображення</a:t>
            </a:r>
            <a:r>
              <a:rPr lang="ru-RU" dirty="0"/>
              <a:t> </a:t>
            </a:r>
            <a:r>
              <a:rPr lang="ru-RU" dirty="0" err="1"/>
              <a:t>поступово</a:t>
            </a:r>
            <a:r>
              <a:rPr lang="ru-RU" dirty="0"/>
              <a:t> </a:t>
            </a:r>
            <a:r>
              <a:rPr lang="ru-RU" dirty="0" err="1"/>
              <a:t>збільшується</a:t>
            </a:r>
            <a:r>
              <a:rPr lang="ru-RU" dirty="0"/>
              <a:t> і </a:t>
            </a:r>
            <a:r>
              <a:rPr lang="ru-RU" dirty="0" err="1"/>
              <a:t>глибина</a:t>
            </a:r>
            <a:r>
              <a:rPr lang="ru-RU" dirty="0"/>
              <a:t> </a:t>
            </a:r>
            <a:r>
              <a:rPr lang="ru-RU" dirty="0" err="1"/>
              <a:t>поступово</a:t>
            </a:r>
            <a:r>
              <a:rPr lang="ru-RU" dirty="0"/>
              <a:t> </a:t>
            </a:r>
            <a:r>
              <a:rPr lang="ru-RU" dirty="0" err="1"/>
              <a:t>зменшується</a:t>
            </a:r>
            <a:r>
              <a:rPr lang="ru-RU" dirty="0"/>
              <a:t>. </a:t>
            </a:r>
            <a:r>
              <a:rPr lang="ru-RU" dirty="0" err="1"/>
              <a:t>Починаючи</a:t>
            </a:r>
            <a:r>
              <a:rPr lang="ru-RU" dirty="0"/>
              <a:t> з 75×100×64 до 600×800×1. </a:t>
            </a:r>
          </a:p>
        </p:txBody>
      </p:sp>
      <p:pic>
        <p:nvPicPr>
          <p:cNvPr id="13315" name="Picture 3" descr="Screenshot 2020-05-18 at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658" y="3091897"/>
            <a:ext cx="3962803" cy="2999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14132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6241" y="0"/>
            <a:ext cx="10515600" cy="1325563"/>
          </a:xfrm>
        </p:spPr>
        <p:txBody>
          <a:bodyPr/>
          <a:lstStyle/>
          <a:p>
            <a:r>
              <a:rPr lang="uk-UA" dirty="0" smtClean="0"/>
              <a:t>Результати</a:t>
            </a:r>
            <a:endParaRPr lang="ru-RU" dirty="0"/>
          </a:p>
        </p:txBody>
      </p:sp>
      <p:pic>
        <p:nvPicPr>
          <p:cNvPr id="5" name="Рисунок 4" descr="C:\Users\Sofia\Downloads\Telegram Desktop\Screenshot 2020-05-18 at 21.17.44.png"/>
          <p:cNvPicPr/>
          <p:nvPr/>
        </p:nvPicPr>
        <p:blipFill rotWithShape="1">
          <a:blip r:embed="rId2">
            <a:extLst>
              <a:ext uri="{28A0092B-C50C-407E-A947-70E740481C1C}">
                <a14:useLocalDpi xmlns:a14="http://schemas.microsoft.com/office/drawing/2010/main" val="0"/>
              </a:ext>
            </a:extLst>
          </a:blip>
          <a:srcRect l="4821" r="9334"/>
          <a:stretch/>
        </p:blipFill>
        <p:spPr bwMode="auto">
          <a:xfrm>
            <a:off x="185978" y="3533614"/>
            <a:ext cx="7361697" cy="3324386"/>
          </a:xfrm>
          <a:prstGeom prst="rect">
            <a:avLst/>
          </a:prstGeom>
          <a:noFill/>
          <a:ln>
            <a:noFill/>
          </a:ln>
        </p:spPr>
      </p:pic>
      <p:pic>
        <p:nvPicPr>
          <p:cNvPr id="7" name="Рисунок 6" descr="C:\Users\Sofia\Downloads\Telegram Desktop\Screenshot 2020-05-18 at 21.17.13.png"/>
          <p:cNvPicPr/>
          <p:nvPr/>
        </p:nvPicPr>
        <p:blipFill rotWithShape="1">
          <a:blip r:embed="rId3">
            <a:extLst>
              <a:ext uri="{28A0092B-C50C-407E-A947-70E740481C1C}">
                <a14:useLocalDpi xmlns:a14="http://schemas.microsoft.com/office/drawing/2010/main" val="0"/>
              </a:ext>
            </a:extLst>
          </a:blip>
          <a:srcRect l="9815" t="17824" r="13099" b="9350"/>
          <a:stretch/>
        </p:blipFill>
        <p:spPr bwMode="auto">
          <a:xfrm>
            <a:off x="4138047" y="-1"/>
            <a:ext cx="7736818" cy="340962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93178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97424" y="216976"/>
            <a:ext cx="3454831" cy="976393"/>
          </a:xfrm>
        </p:spPr>
        <p:txBody>
          <a:bodyPr/>
          <a:lstStyle/>
          <a:p>
            <a:r>
              <a:rPr lang="uk-UA" dirty="0" smtClean="0"/>
              <a:t>Результати</a:t>
            </a:r>
            <a:endParaRPr lang="ru-RU" dirty="0"/>
          </a:p>
        </p:txBody>
      </p:sp>
      <p:pic>
        <p:nvPicPr>
          <p:cNvPr id="4" name="Объект 3"/>
          <p:cNvPicPr>
            <a:picLocks noGrp="1" noChangeAspect="1"/>
          </p:cNvPicPr>
          <p:nvPr>
            <p:ph idx="1"/>
          </p:nvPr>
        </p:nvPicPr>
        <p:blipFill rotWithShape="1">
          <a:blip r:embed="rId2">
            <a:extLst>
              <a:ext uri="{28A0092B-C50C-407E-A947-70E740481C1C}">
                <a14:useLocalDpi xmlns:a14="http://schemas.microsoft.com/office/drawing/2010/main" val="0"/>
              </a:ext>
            </a:extLst>
          </a:blip>
          <a:srcRect l="5864" r="11517" b="26887"/>
          <a:stretch/>
        </p:blipFill>
        <p:spPr>
          <a:xfrm>
            <a:off x="4790799" y="0"/>
            <a:ext cx="6750274" cy="3006672"/>
          </a:xfrm>
        </p:spPr>
      </p:pic>
      <p:pic>
        <p:nvPicPr>
          <p:cNvPr id="5" name="Рисунок 4"/>
          <p:cNvPicPr>
            <a:picLocks noChangeAspect="1"/>
          </p:cNvPicPr>
          <p:nvPr/>
        </p:nvPicPr>
        <p:blipFill rotWithShape="1">
          <a:blip r:embed="rId3">
            <a:extLst>
              <a:ext uri="{28A0092B-C50C-407E-A947-70E740481C1C}">
                <a14:useLocalDpi xmlns:a14="http://schemas.microsoft.com/office/drawing/2010/main" val="0"/>
              </a:ext>
            </a:extLst>
          </a:blip>
          <a:srcRect l="3862" t="8544" r="11838" b="20610"/>
          <a:stretch/>
        </p:blipFill>
        <p:spPr>
          <a:xfrm>
            <a:off x="0" y="3471620"/>
            <a:ext cx="7800247" cy="3099662"/>
          </a:xfrm>
          <a:prstGeom prst="rect">
            <a:avLst/>
          </a:prstGeom>
        </p:spPr>
      </p:pic>
    </p:spTree>
    <p:extLst>
      <p:ext uri="{BB962C8B-B14F-4D97-AF65-F5344CB8AC3E}">
        <p14:creationId xmlns:p14="http://schemas.microsoft.com/office/powerpoint/2010/main" val="3703412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uk-UA" dirty="0" smtClean="0"/>
              <a:t>Результати</a:t>
            </a:r>
            <a:endParaRPr lang="ru-RU" dirty="0"/>
          </a:p>
        </p:txBody>
      </p:sp>
      <p:pic>
        <p:nvPicPr>
          <p:cNvPr id="15362" name="Picture 2" descr="5"/>
          <p:cNvPicPr>
            <a:picLocks noChangeAspect="1" noChangeArrowheads="1"/>
          </p:cNvPicPr>
          <p:nvPr/>
        </p:nvPicPr>
        <p:blipFill rotWithShape="1">
          <a:blip r:embed="rId2">
            <a:extLst>
              <a:ext uri="{28A0092B-C50C-407E-A947-70E740481C1C}">
                <a14:useLocalDpi xmlns:a14="http://schemas.microsoft.com/office/drawing/2010/main" val="0"/>
              </a:ext>
            </a:extLst>
          </a:blip>
          <a:srcRect l="1543" t="5618" r="6614" b="15022"/>
          <a:stretch/>
        </p:blipFill>
        <p:spPr bwMode="auto">
          <a:xfrm>
            <a:off x="4048795" y="74868"/>
            <a:ext cx="7941728" cy="3231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 name="Picture 3" descr="10"/>
          <p:cNvPicPr>
            <a:picLocks noChangeAspect="1" noChangeArrowheads="1"/>
          </p:cNvPicPr>
          <p:nvPr/>
        </p:nvPicPr>
        <p:blipFill rotWithShape="1">
          <a:blip r:embed="rId3">
            <a:extLst>
              <a:ext uri="{28A0092B-C50C-407E-A947-70E740481C1C}">
                <a14:useLocalDpi xmlns:a14="http://schemas.microsoft.com/office/drawing/2010/main" val="0"/>
              </a:ext>
            </a:extLst>
          </a:blip>
          <a:srcRect l="2194" t="2905" r="8810" b="6177"/>
          <a:stretch/>
        </p:blipFill>
        <p:spPr bwMode="auto">
          <a:xfrm>
            <a:off x="0" y="3577621"/>
            <a:ext cx="7494529" cy="309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9418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uk-UA" dirty="0" smtClean="0"/>
              <a:t>Досягнуті цілі</a:t>
            </a:r>
            <a:endParaRPr lang="ru-RU" dirty="0"/>
          </a:p>
        </p:txBody>
      </p:sp>
      <p:sp>
        <p:nvSpPr>
          <p:cNvPr id="3" name="Объект 2"/>
          <p:cNvSpPr>
            <a:spLocks noGrp="1"/>
          </p:cNvSpPr>
          <p:nvPr>
            <p:ph idx="1"/>
          </p:nvPr>
        </p:nvSpPr>
        <p:spPr>
          <a:xfrm>
            <a:off x="485775" y="1825625"/>
            <a:ext cx="10868025" cy="4351338"/>
          </a:xfrm>
        </p:spPr>
        <p:txBody>
          <a:bodyPr/>
          <a:lstStyle/>
          <a:p>
            <a:pPr marL="0" indent="0">
              <a:buNone/>
            </a:pPr>
            <a:r>
              <a:rPr lang="uk-UA" dirty="0"/>
              <a:t>Під час створення нейронної мережі було вирішено наступні задачі</a:t>
            </a:r>
            <a:r>
              <a:rPr lang="uk-UA" dirty="0" smtClean="0"/>
              <a:t>:</a:t>
            </a:r>
          </a:p>
          <a:p>
            <a:r>
              <a:rPr lang="uk-UA" dirty="0" smtClean="0"/>
              <a:t>вивчення необхідних бібліотек для роботи</a:t>
            </a:r>
            <a:endParaRPr lang="ru-RU" dirty="0"/>
          </a:p>
          <a:p>
            <a:pPr lvl="0"/>
            <a:r>
              <a:rPr lang="uk-UA" dirty="0"/>
              <a:t>підготовка набору даних </a:t>
            </a:r>
            <a:r>
              <a:rPr lang="en-US" dirty="0"/>
              <a:t>CARLA Lyft </a:t>
            </a:r>
            <a:r>
              <a:rPr lang="en-US" dirty="0" err="1"/>
              <a:t>Udacity</a:t>
            </a:r>
            <a:r>
              <a:rPr lang="en-US" dirty="0"/>
              <a:t> Challenge</a:t>
            </a:r>
            <a:endParaRPr lang="ru-RU" dirty="0"/>
          </a:p>
          <a:p>
            <a:pPr lvl="0"/>
            <a:r>
              <a:rPr lang="uk-UA" dirty="0"/>
              <a:t>розробка </a:t>
            </a:r>
            <a:r>
              <a:rPr lang="en-US" dirty="0"/>
              <a:t>U</a:t>
            </a:r>
            <a:r>
              <a:rPr lang="uk-UA" dirty="0"/>
              <a:t>-</a:t>
            </a:r>
            <a:r>
              <a:rPr lang="en-US" dirty="0"/>
              <a:t>Net</a:t>
            </a:r>
            <a:r>
              <a:rPr lang="uk-UA" dirty="0"/>
              <a:t> архітектури нейронної мережі</a:t>
            </a:r>
            <a:endParaRPr lang="ru-RU" dirty="0"/>
          </a:p>
          <a:p>
            <a:pPr lvl="0"/>
            <a:r>
              <a:rPr lang="uk-UA" dirty="0"/>
              <a:t>тренування нейронної мережі </a:t>
            </a:r>
            <a:endParaRPr lang="ru-RU" dirty="0"/>
          </a:p>
          <a:p>
            <a:pPr lvl="0"/>
            <a:r>
              <a:rPr lang="uk-UA" dirty="0"/>
              <a:t>аналіз результатів</a:t>
            </a:r>
            <a:endParaRPr lang="ru-RU" dirty="0"/>
          </a:p>
        </p:txBody>
      </p:sp>
    </p:spTree>
    <p:extLst>
      <p:ext uri="{BB962C8B-B14F-4D97-AF65-F5344CB8AC3E}">
        <p14:creationId xmlns:p14="http://schemas.microsoft.com/office/powerpoint/2010/main" val="23712678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0492353" cy="1193369"/>
          </a:xfrm>
        </p:spPr>
        <p:txBody>
          <a:bodyPr/>
          <a:lstStyle/>
          <a:p>
            <a:r>
              <a:rPr lang="uk-UA" dirty="0" smtClean="0"/>
              <a:t>Що таке сегментація зображення?</a:t>
            </a:r>
            <a:endParaRPr lang="ru-RU" dirty="0"/>
          </a:p>
        </p:txBody>
      </p:sp>
      <p:pic>
        <p:nvPicPr>
          <p:cNvPr id="5" name="Picture 2" descr="http://www.mmf.lnu.edu.ua/images/stories/articles/181015m3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43834"/>
            <a:ext cx="5439905" cy="3414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Object Detection Free Instance Segmentation With Labeling ..."/>
          <p:cNvPicPr>
            <a:picLocks noChangeAspect="1" noChangeArrowheads="1"/>
          </p:cNvPicPr>
          <p:nvPr/>
        </p:nvPicPr>
        <p:blipFill rotWithShape="1">
          <a:blip r:embed="rId3">
            <a:extLst>
              <a:ext uri="{28A0092B-C50C-407E-A947-70E740481C1C}">
                <a14:useLocalDpi xmlns:a14="http://schemas.microsoft.com/office/drawing/2010/main" val="0"/>
              </a:ext>
            </a:extLst>
          </a:blip>
          <a:srcRect l="3640"/>
          <a:stretch/>
        </p:blipFill>
        <p:spPr bwMode="auto">
          <a:xfrm>
            <a:off x="4726419" y="869277"/>
            <a:ext cx="7465581" cy="36717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439905" y="6145136"/>
            <a:ext cx="5449054" cy="646331"/>
          </a:xfrm>
          <a:prstGeom prst="rect">
            <a:avLst/>
          </a:prstGeom>
          <a:noFill/>
        </p:spPr>
        <p:txBody>
          <a:bodyPr wrap="square" rtlCol="0">
            <a:spAutoFit/>
          </a:bodyPr>
          <a:lstStyle/>
          <a:p>
            <a:r>
              <a:rPr lang="en-US" dirty="0"/>
              <a:t>P</a:t>
            </a:r>
            <a:r>
              <a:rPr lang="ru-RU" dirty="0" err="1" smtClean="0"/>
              <a:t>езультат</a:t>
            </a:r>
            <a:r>
              <a:rPr lang="ru-RU" dirty="0" smtClean="0"/>
              <a:t> </a:t>
            </a:r>
            <a:r>
              <a:rPr lang="ru-RU" dirty="0" err="1"/>
              <a:t>роботи</a:t>
            </a:r>
            <a:r>
              <a:rPr lang="ru-RU" dirty="0"/>
              <a:t> </a:t>
            </a:r>
            <a:r>
              <a:rPr lang="ru-RU" dirty="0" err="1"/>
              <a:t>бібліотеки</a:t>
            </a:r>
            <a:r>
              <a:rPr lang="ru-RU" dirty="0"/>
              <a:t> </a:t>
            </a:r>
            <a:r>
              <a:rPr lang="en-US" dirty="0" err="1" smtClean="0"/>
              <a:t>Detectron</a:t>
            </a:r>
            <a:r>
              <a:rPr lang="en-US" dirty="0" smtClean="0"/>
              <a:t>, </a:t>
            </a:r>
            <a:r>
              <a:rPr lang="ru-RU" dirty="0"/>
              <a:t>яку </a:t>
            </a:r>
            <a:r>
              <a:rPr lang="en-US" dirty="0"/>
              <a:t>Facebook </a:t>
            </a:r>
            <a:r>
              <a:rPr lang="ru-RU" dirty="0"/>
              <a:t>недавно </a:t>
            </a:r>
            <a:r>
              <a:rPr lang="ru-RU" dirty="0" err="1"/>
              <a:t>заопенсорсив</a:t>
            </a:r>
            <a:endParaRPr lang="ru-RU" dirty="0"/>
          </a:p>
        </p:txBody>
      </p:sp>
    </p:spTree>
    <p:extLst>
      <p:ext uri="{BB962C8B-B14F-4D97-AF65-F5344CB8AC3E}">
        <p14:creationId xmlns:p14="http://schemas.microsoft.com/office/powerpoint/2010/main" val="6853416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52446" y="0"/>
            <a:ext cx="10515600" cy="1325563"/>
          </a:xfrm>
        </p:spPr>
        <p:txBody>
          <a:bodyPr/>
          <a:lstStyle/>
          <a:p>
            <a:pPr algn="ctr"/>
            <a:r>
              <a:rPr lang="uk-UA" dirty="0" smtClean="0"/>
              <a:t>Які задачі вирішує сегментація?</a:t>
            </a:r>
            <a:endParaRPr lang="ru-RU" dirty="0"/>
          </a:p>
        </p:txBody>
      </p:sp>
      <p:pic>
        <p:nvPicPr>
          <p:cNvPr id="3" name="20200420_16212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325561"/>
            <a:ext cx="6823424" cy="3866369"/>
          </a:xfrm>
          <a:prstGeom prst="rect">
            <a:avLst/>
          </a:prstGeom>
        </p:spPr>
      </p:pic>
      <p:pic>
        <p:nvPicPr>
          <p:cNvPr id="7" name="Рисунок 6"/>
          <p:cNvPicPr>
            <a:picLocks noChangeAspect="1"/>
          </p:cNvPicPr>
          <p:nvPr/>
        </p:nvPicPr>
        <p:blipFill>
          <a:blip r:embed="rId5"/>
          <a:stretch>
            <a:fillRect/>
          </a:stretch>
        </p:blipFill>
        <p:spPr>
          <a:xfrm>
            <a:off x="6947115" y="2034784"/>
            <a:ext cx="5105400" cy="2447925"/>
          </a:xfrm>
          <a:prstGeom prst="rect">
            <a:avLst/>
          </a:prstGeom>
        </p:spPr>
      </p:pic>
    </p:spTree>
    <p:extLst>
      <p:ext uri="{BB962C8B-B14F-4D97-AF65-F5344CB8AC3E}">
        <p14:creationId xmlns:p14="http://schemas.microsoft.com/office/powerpoint/2010/main" val="3047720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uk-UA" dirty="0"/>
              <a:t>Які задачі вирішує сегментація?</a:t>
            </a:r>
            <a:endParaRPr lang="ru-RU" dirty="0"/>
          </a:p>
        </p:txBody>
      </p:sp>
      <p:pic>
        <p:nvPicPr>
          <p:cNvPr id="4" name="Рисунок 3"/>
          <p:cNvPicPr>
            <a:picLocks noChangeAspect="1"/>
          </p:cNvPicPr>
          <p:nvPr/>
        </p:nvPicPr>
        <p:blipFill>
          <a:blip r:embed="rId2"/>
          <a:stretch>
            <a:fillRect/>
          </a:stretch>
        </p:blipFill>
        <p:spPr>
          <a:xfrm>
            <a:off x="838200" y="1690687"/>
            <a:ext cx="7024453" cy="2137393"/>
          </a:xfrm>
          <a:prstGeom prst="rect">
            <a:avLst/>
          </a:prstGeom>
        </p:spPr>
      </p:pic>
      <p:pic>
        <p:nvPicPr>
          <p:cNvPr id="7170" name="Picture 2" descr="https://miro.medium.com/max/642/1*8xxwKeAUQoFp28s_gw-67w.png"/>
          <p:cNvPicPr>
            <a:picLocks noChangeAspect="1" noChangeArrowheads="1"/>
          </p:cNvPicPr>
          <p:nvPr/>
        </p:nvPicPr>
        <p:blipFill rotWithShape="1">
          <a:blip r:embed="rId3">
            <a:extLst>
              <a:ext uri="{28A0092B-C50C-407E-A947-70E740481C1C}">
                <a14:useLocalDpi xmlns:a14="http://schemas.microsoft.com/office/drawing/2010/main" val="0"/>
              </a:ext>
            </a:extLst>
          </a:blip>
          <a:srcRect l="13676" t="18927" r="59206" b="21187"/>
          <a:stretch/>
        </p:blipFill>
        <p:spPr bwMode="auto">
          <a:xfrm>
            <a:off x="838200" y="4107050"/>
            <a:ext cx="1658319" cy="164282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miro.medium.com/max/642/1*8xxwKeAUQoFp28s_gw-67w.png"/>
          <p:cNvPicPr>
            <a:picLocks noChangeAspect="1" noChangeArrowheads="1"/>
          </p:cNvPicPr>
          <p:nvPr/>
        </p:nvPicPr>
        <p:blipFill rotWithShape="1">
          <a:blip r:embed="rId3">
            <a:extLst>
              <a:ext uri="{28A0092B-C50C-407E-A947-70E740481C1C}">
                <a14:useLocalDpi xmlns:a14="http://schemas.microsoft.com/office/drawing/2010/main" val="0"/>
              </a:ext>
            </a:extLst>
          </a:blip>
          <a:srcRect l="58790" t="19209" r="14092" b="22034"/>
          <a:stretch/>
        </p:blipFill>
        <p:spPr bwMode="auto">
          <a:xfrm>
            <a:off x="2496519" y="4122548"/>
            <a:ext cx="1658320" cy="1611823"/>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s://miro.medium.com/max/770/1*xrFPR2inG7Gc98GHFRzofw.png"/>
          <p:cNvPicPr>
            <a:picLocks noChangeAspect="1" noChangeArrowheads="1"/>
          </p:cNvPicPr>
          <p:nvPr/>
        </p:nvPicPr>
        <p:blipFill rotWithShape="1">
          <a:blip r:embed="rId4">
            <a:extLst>
              <a:ext uri="{28A0092B-C50C-407E-A947-70E740481C1C}">
                <a14:useLocalDpi xmlns:a14="http://schemas.microsoft.com/office/drawing/2010/main" val="0"/>
              </a:ext>
            </a:extLst>
          </a:blip>
          <a:srcRect l="18799" r="16538" b="32104"/>
          <a:stretch/>
        </p:blipFill>
        <p:spPr bwMode="auto">
          <a:xfrm>
            <a:off x="4809487" y="4107050"/>
            <a:ext cx="4742482" cy="23281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cancer cell segmenta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6475" y="2032336"/>
            <a:ext cx="3343275" cy="2247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00368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3022" y="529866"/>
            <a:ext cx="5422848" cy="1325563"/>
          </a:xfrm>
        </p:spPr>
        <p:txBody>
          <a:bodyPr/>
          <a:lstStyle/>
          <a:p>
            <a:r>
              <a:rPr lang="uk-UA" dirty="0"/>
              <a:t>Які задачі вирішує сегментація?</a:t>
            </a:r>
            <a:endParaRPr lang="ru-RU" dirty="0"/>
          </a:p>
        </p:txBody>
      </p:sp>
      <p:pic>
        <p:nvPicPr>
          <p:cNvPr id="8196" name="Picture 4" descr="https://divamgupta.com/assets/images/posts/imgseg/image9.png?style=centerme"/>
          <p:cNvPicPr>
            <a:picLocks noChangeAspect="1" noChangeArrowheads="1"/>
          </p:cNvPicPr>
          <p:nvPr/>
        </p:nvPicPr>
        <p:blipFill rotWithShape="1">
          <a:blip r:embed="rId2">
            <a:extLst>
              <a:ext uri="{28A0092B-C50C-407E-A947-70E740481C1C}">
                <a14:useLocalDpi xmlns:a14="http://schemas.microsoft.com/office/drawing/2010/main" val="0"/>
              </a:ext>
            </a:extLst>
          </a:blip>
          <a:srcRect r="53152" b="4927"/>
          <a:stretch/>
        </p:blipFill>
        <p:spPr bwMode="auto">
          <a:xfrm>
            <a:off x="5535870" y="218223"/>
            <a:ext cx="3285405" cy="32099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utomatic Satellite Image to Map View"/>
          <p:cNvPicPr>
            <a:picLocks noChangeAspect="1" noChangeArrowheads="1"/>
          </p:cNvPicPr>
          <p:nvPr/>
        </p:nvPicPr>
        <p:blipFill rotWithShape="1">
          <a:blip r:embed="rId3">
            <a:extLst>
              <a:ext uri="{28A0092B-C50C-407E-A947-70E740481C1C}">
                <a14:useLocalDpi xmlns:a14="http://schemas.microsoft.com/office/drawing/2010/main" val="0"/>
              </a:ext>
            </a:extLst>
          </a:blip>
          <a:srcRect r="61371"/>
          <a:stretch/>
        </p:blipFill>
        <p:spPr bwMode="auto">
          <a:xfrm>
            <a:off x="5535870" y="3564609"/>
            <a:ext cx="3285405" cy="32573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Automatic Satellite Image to Map View"/>
          <p:cNvPicPr>
            <a:picLocks noChangeAspect="1" noChangeArrowheads="1"/>
          </p:cNvPicPr>
          <p:nvPr/>
        </p:nvPicPr>
        <p:blipFill rotWithShape="1">
          <a:blip r:embed="rId3">
            <a:extLst>
              <a:ext uri="{28A0092B-C50C-407E-A947-70E740481C1C}">
                <a14:useLocalDpi xmlns:a14="http://schemas.microsoft.com/office/drawing/2010/main" val="0"/>
              </a:ext>
            </a:extLst>
          </a:blip>
          <a:srcRect l="60888"/>
          <a:stretch/>
        </p:blipFill>
        <p:spPr bwMode="auto">
          <a:xfrm>
            <a:off x="8865547" y="3564610"/>
            <a:ext cx="3326453" cy="32573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divamgupta.com/assets/images/posts/imgseg/image9.png?style=centerme"/>
          <p:cNvPicPr>
            <a:picLocks noChangeAspect="1" noChangeArrowheads="1"/>
          </p:cNvPicPr>
          <p:nvPr/>
        </p:nvPicPr>
        <p:blipFill rotWithShape="1">
          <a:blip r:embed="rId2">
            <a:extLst>
              <a:ext uri="{28A0092B-C50C-407E-A947-70E740481C1C}">
                <a14:useLocalDpi xmlns:a14="http://schemas.microsoft.com/office/drawing/2010/main" val="0"/>
              </a:ext>
            </a:extLst>
          </a:blip>
          <a:srcRect l="52078" b="2888"/>
          <a:stretch/>
        </p:blipFill>
        <p:spPr bwMode="auto">
          <a:xfrm>
            <a:off x="8901743" y="218223"/>
            <a:ext cx="3290257" cy="3209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6601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uk-UA" dirty="0" smtClean="0"/>
              <a:t>Машинне навчання</a:t>
            </a:r>
            <a:endParaRPr lang="ru-RU" dirty="0"/>
          </a:p>
        </p:txBody>
      </p:sp>
      <p:pic>
        <p:nvPicPr>
          <p:cNvPr id="1026" name="Picture 2" descr="http://www.mmf.lnu.edu.ua/images/stories/articles/181015m5.jpg"/>
          <p:cNvPicPr>
            <a:picLocks noChangeAspect="1" noChangeArrowheads="1"/>
          </p:cNvPicPr>
          <p:nvPr/>
        </p:nvPicPr>
        <p:blipFill rotWithShape="1">
          <a:blip r:embed="rId2">
            <a:extLst>
              <a:ext uri="{28A0092B-C50C-407E-A947-70E740481C1C}">
                <a14:useLocalDpi xmlns:a14="http://schemas.microsoft.com/office/drawing/2010/main" val="0"/>
              </a:ext>
            </a:extLst>
          </a:blip>
          <a:srcRect l="2693" t="6241" r="2216" b="6390"/>
          <a:stretch/>
        </p:blipFill>
        <p:spPr bwMode="auto">
          <a:xfrm>
            <a:off x="5774412" y="-24462"/>
            <a:ext cx="6019798" cy="6882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7880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04248" y="237350"/>
            <a:ext cx="2989881" cy="1325563"/>
          </a:xfrm>
        </p:spPr>
        <p:txBody>
          <a:bodyPr/>
          <a:lstStyle/>
          <a:p>
            <a:r>
              <a:rPr lang="uk-UA" dirty="0" smtClean="0"/>
              <a:t>Нейронні мережі</a:t>
            </a:r>
            <a:endParaRPr lang="ru-RU" dirty="0"/>
          </a:p>
        </p:txBody>
      </p:sp>
      <p:pic>
        <p:nvPicPr>
          <p:cNvPr id="6" name="Рисунок 5" descr="C:\Users\Sofia\Desktop\нейронка.JPG"/>
          <p:cNvPicPr/>
          <p:nvPr/>
        </p:nvPicPr>
        <p:blipFill>
          <a:blip r:embed="rId2">
            <a:extLst>
              <a:ext uri="{28A0092B-C50C-407E-A947-70E740481C1C}">
                <a14:useLocalDpi xmlns:a14="http://schemas.microsoft.com/office/drawing/2010/main" val="0"/>
              </a:ext>
            </a:extLst>
          </a:blip>
          <a:srcRect/>
          <a:stretch>
            <a:fillRect/>
          </a:stretch>
        </p:blipFill>
        <p:spPr bwMode="auto">
          <a:xfrm>
            <a:off x="140777" y="3440623"/>
            <a:ext cx="6337515" cy="3214020"/>
          </a:xfrm>
          <a:prstGeom prst="rect">
            <a:avLst/>
          </a:prstGeom>
          <a:noFill/>
          <a:ln>
            <a:noFill/>
          </a:ln>
        </p:spPr>
      </p:pic>
      <p:sp>
        <p:nvSpPr>
          <p:cNvPr id="5" name="Прямоугольник 4"/>
          <p:cNvSpPr/>
          <p:nvPr/>
        </p:nvSpPr>
        <p:spPr>
          <a:xfrm>
            <a:off x="6478292" y="4332469"/>
            <a:ext cx="4840639" cy="2322174"/>
          </a:xfrm>
          <a:prstGeom prst="rect">
            <a:avLst/>
          </a:prstGeom>
        </p:spPr>
        <p:txBody>
          <a:bodyPr wrap="square">
            <a:spAutoFit/>
          </a:bodyPr>
          <a:lstStyle/>
          <a:p>
            <a:pPr marL="342900" lvl="0" indent="-342900" algn="just">
              <a:lnSpc>
                <a:spcPct val="115000"/>
              </a:lnSpc>
              <a:spcAft>
                <a:spcPts val="0"/>
              </a:spcAft>
              <a:buFont typeface="Times New Roman" panose="02020603050405020304" pitchFamily="18" charset="0"/>
              <a:buChar char="-"/>
            </a:pPr>
            <a:r>
              <a:rPr lang="uk-UA" dirty="0">
                <a:ea typeface="Calibri" panose="020F0502020204030204" pitchFamily="34" charset="0"/>
                <a:cs typeface="Times New Roman" panose="02020603050405020304" pitchFamily="18" charset="0"/>
              </a:rPr>
              <a:t>Глибока нейронна мережа</a:t>
            </a:r>
            <a:r>
              <a:rPr lang="en-US" dirty="0">
                <a:ea typeface="Calibri" panose="020F0502020204030204" pitchFamily="34" charset="0"/>
                <a:cs typeface="Times New Roman" panose="02020603050405020304" pitchFamily="18" charset="0"/>
              </a:rPr>
              <a:t>;</a:t>
            </a:r>
            <a:endParaRPr lang="ru-RU" sz="1100" dirty="0">
              <a:ea typeface="Calibri" panose="020F0502020204030204" pitchFamily="34" charset="0"/>
              <a:cs typeface="Times New Roman" panose="02020603050405020304" pitchFamily="18" charset="0"/>
            </a:endParaRPr>
          </a:p>
          <a:p>
            <a:pPr marL="342900" lvl="0" indent="-342900" algn="just">
              <a:lnSpc>
                <a:spcPct val="115000"/>
              </a:lnSpc>
              <a:spcAft>
                <a:spcPts val="0"/>
              </a:spcAft>
              <a:buFont typeface="Times New Roman" panose="02020603050405020304" pitchFamily="18" charset="0"/>
              <a:buChar char="-"/>
            </a:pPr>
            <a:r>
              <a:rPr lang="uk-UA" dirty="0">
                <a:ea typeface="Calibri" panose="020F0502020204030204" pitchFamily="34" charset="0"/>
                <a:cs typeface="Times New Roman" panose="02020603050405020304" pitchFamily="18" charset="0"/>
              </a:rPr>
              <a:t>Глибинна мережа переконань</a:t>
            </a:r>
            <a:r>
              <a:rPr lang="en-US" dirty="0">
                <a:ea typeface="Calibri" panose="020F0502020204030204" pitchFamily="34" charset="0"/>
                <a:cs typeface="Times New Roman" panose="02020603050405020304" pitchFamily="18" charset="0"/>
              </a:rPr>
              <a:t>;</a:t>
            </a:r>
            <a:endParaRPr lang="ru-RU" sz="1100" dirty="0">
              <a:ea typeface="Calibri" panose="020F0502020204030204" pitchFamily="34" charset="0"/>
              <a:cs typeface="Times New Roman" panose="02020603050405020304" pitchFamily="18" charset="0"/>
            </a:endParaRPr>
          </a:p>
          <a:p>
            <a:pPr marL="342900" lvl="0" indent="-342900" algn="just">
              <a:lnSpc>
                <a:spcPct val="115000"/>
              </a:lnSpc>
              <a:spcAft>
                <a:spcPts val="0"/>
              </a:spcAft>
              <a:buFont typeface="Times New Roman" panose="02020603050405020304" pitchFamily="18" charset="0"/>
              <a:buChar char="-"/>
            </a:pPr>
            <a:r>
              <a:rPr lang="uk-UA" b="1" dirty="0" err="1">
                <a:ea typeface="Calibri" panose="020F0502020204030204" pitchFamily="34" charset="0"/>
                <a:cs typeface="Times New Roman" panose="02020603050405020304" pitchFamily="18" charset="0"/>
              </a:rPr>
              <a:t>Згорткова</a:t>
            </a:r>
            <a:r>
              <a:rPr lang="uk-UA" b="1" dirty="0">
                <a:ea typeface="Calibri" panose="020F0502020204030204" pitchFamily="34" charset="0"/>
                <a:cs typeface="Times New Roman" panose="02020603050405020304" pitchFamily="18" charset="0"/>
              </a:rPr>
              <a:t> нейронна мережа</a:t>
            </a:r>
            <a:r>
              <a:rPr lang="en-US" b="1" dirty="0">
                <a:ea typeface="Calibri" panose="020F0502020204030204" pitchFamily="34" charset="0"/>
                <a:cs typeface="Times New Roman" panose="02020603050405020304" pitchFamily="18" charset="0"/>
              </a:rPr>
              <a:t>;</a:t>
            </a:r>
            <a:endParaRPr lang="ru-RU" sz="1100" b="1" dirty="0">
              <a:ea typeface="Calibri" panose="020F0502020204030204" pitchFamily="34" charset="0"/>
              <a:cs typeface="Times New Roman" panose="02020603050405020304" pitchFamily="18" charset="0"/>
            </a:endParaRPr>
          </a:p>
          <a:p>
            <a:pPr marL="342900" lvl="0" indent="-342900" algn="just">
              <a:lnSpc>
                <a:spcPct val="115000"/>
              </a:lnSpc>
              <a:spcAft>
                <a:spcPts val="0"/>
              </a:spcAft>
              <a:buFont typeface="Times New Roman" panose="02020603050405020304" pitchFamily="18" charset="0"/>
              <a:buChar char="-"/>
            </a:pPr>
            <a:r>
              <a:rPr lang="uk-UA" dirty="0">
                <a:ea typeface="Calibri" panose="020F0502020204030204" pitchFamily="34" charset="0"/>
                <a:cs typeface="Times New Roman" panose="02020603050405020304" pitchFamily="18" charset="0"/>
              </a:rPr>
              <a:t>Глибока ядрова мережа</a:t>
            </a:r>
            <a:r>
              <a:rPr lang="en-US" dirty="0">
                <a:ea typeface="Calibri" panose="020F0502020204030204" pitchFamily="34" charset="0"/>
                <a:cs typeface="Times New Roman" panose="02020603050405020304" pitchFamily="18" charset="0"/>
              </a:rPr>
              <a:t>;</a:t>
            </a:r>
            <a:endParaRPr lang="ru-RU" sz="1100" dirty="0">
              <a:ea typeface="Calibri" panose="020F0502020204030204" pitchFamily="34" charset="0"/>
              <a:cs typeface="Times New Roman" panose="02020603050405020304" pitchFamily="18" charset="0"/>
            </a:endParaRPr>
          </a:p>
          <a:p>
            <a:pPr marL="342900" lvl="0" indent="-342900" algn="just">
              <a:lnSpc>
                <a:spcPct val="115000"/>
              </a:lnSpc>
              <a:spcAft>
                <a:spcPts val="0"/>
              </a:spcAft>
              <a:buFont typeface="Times New Roman" panose="02020603050405020304" pitchFamily="18" charset="0"/>
              <a:buChar char="-"/>
            </a:pPr>
            <a:r>
              <a:rPr lang="uk-UA" dirty="0">
                <a:ea typeface="Calibri" panose="020F0502020204030204" pitchFamily="34" charset="0"/>
                <a:cs typeface="Times New Roman" panose="02020603050405020304" pitchFamily="18" charset="0"/>
              </a:rPr>
              <a:t>Машина </a:t>
            </a:r>
            <a:r>
              <a:rPr lang="uk-UA" dirty="0" err="1">
                <a:ea typeface="Calibri" panose="020F0502020204030204" pitchFamily="34" charset="0"/>
                <a:cs typeface="Times New Roman" panose="02020603050405020304" pitchFamily="18" charset="0"/>
              </a:rPr>
              <a:t>Больцмана</a:t>
            </a:r>
            <a:r>
              <a:rPr lang="en-US" dirty="0">
                <a:ea typeface="Calibri" panose="020F0502020204030204" pitchFamily="34" charset="0"/>
                <a:cs typeface="Times New Roman" panose="02020603050405020304" pitchFamily="18" charset="0"/>
              </a:rPr>
              <a:t>;</a:t>
            </a:r>
            <a:endParaRPr lang="ru-RU" sz="1100" dirty="0">
              <a:ea typeface="Calibri" panose="020F0502020204030204" pitchFamily="34" charset="0"/>
              <a:cs typeface="Times New Roman" panose="02020603050405020304" pitchFamily="18" charset="0"/>
            </a:endParaRPr>
          </a:p>
          <a:p>
            <a:pPr marL="342900" lvl="0" indent="-342900" algn="just">
              <a:lnSpc>
                <a:spcPct val="115000"/>
              </a:lnSpc>
              <a:spcAft>
                <a:spcPts val="0"/>
              </a:spcAft>
              <a:buFont typeface="Times New Roman" panose="02020603050405020304" pitchFamily="18" charset="0"/>
              <a:buChar char="-"/>
            </a:pPr>
            <a:r>
              <a:rPr lang="uk-UA" dirty="0" err="1">
                <a:ea typeface="Calibri" panose="020F0502020204030204" pitchFamily="34" charset="0"/>
                <a:cs typeface="Times New Roman" panose="02020603050405020304" pitchFamily="18" charset="0"/>
              </a:rPr>
              <a:t>Автокодувальник</a:t>
            </a:r>
            <a:r>
              <a:rPr lang="en-US" dirty="0">
                <a:ea typeface="Calibri" panose="020F0502020204030204" pitchFamily="34" charset="0"/>
                <a:cs typeface="Times New Roman" panose="02020603050405020304" pitchFamily="18" charset="0"/>
              </a:rPr>
              <a:t>;</a:t>
            </a:r>
            <a:endParaRPr lang="ru-RU" sz="1100" dirty="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Times New Roman" panose="02020603050405020304" pitchFamily="18" charset="0"/>
              <a:buChar char="-"/>
            </a:pPr>
            <a:r>
              <a:rPr lang="uk-UA" dirty="0">
                <a:ea typeface="Calibri" panose="020F0502020204030204" pitchFamily="34" charset="0"/>
                <a:cs typeface="Times New Roman" panose="02020603050405020304" pitchFamily="18" charset="0"/>
              </a:rPr>
              <a:t>Глибока мережа кодування.</a:t>
            </a:r>
            <a:endParaRPr lang="ru-RU" sz="1100" dirty="0">
              <a:effectLst/>
              <a:ea typeface="Calibri" panose="020F0502020204030204" pitchFamily="34" charset="0"/>
              <a:cs typeface="Times New Roman" panose="02020603050405020304" pitchFamily="18" charset="0"/>
            </a:endParaRPr>
          </a:p>
        </p:txBody>
      </p:sp>
      <p:pic>
        <p:nvPicPr>
          <p:cNvPr id="9" name="Рисунок 8"/>
          <p:cNvPicPr/>
          <p:nvPr/>
        </p:nvPicPr>
        <p:blipFill>
          <a:blip r:embed="rId3" cstate="print">
            <a:extLst>
              <a:ext uri="{28A0092B-C50C-407E-A947-70E740481C1C}">
                <a14:useLocalDpi xmlns:a14="http://schemas.microsoft.com/office/drawing/2010/main" val="0"/>
              </a:ext>
            </a:extLst>
          </a:blip>
          <a:srcRect t="749" b="1663"/>
          <a:stretch>
            <a:fillRect/>
          </a:stretch>
        </p:blipFill>
        <p:spPr bwMode="auto">
          <a:xfrm>
            <a:off x="3025156" y="237350"/>
            <a:ext cx="4461195" cy="3048290"/>
          </a:xfrm>
          <a:prstGeom prst="rect">
            <a:avLst/>
          </a:prstGeom>
          <a:noFill/>
          <a:ln>
            <a:noFill/>
          </a:ln>
        </p:spPr>
      </p:pic>
      <p:pic>
        <p:nvPicPr>
          <p:cNvPr id="2052" name="Picture 4" descr="Figure 7: Left: An example input volume in red and an example volume of neurons in the first Convolutional layer. Each neuron in the convolutional layer is connected only to a local region in the input volume spatially, but to the full depth (i.e. all color channels). Note, there are multiple neurons (5 in this example) along the depth, all looking at the same region in the input Right: The neurons still compute a dot product of their weights with the input followed by a non-linearity, but their connectivity is now restricted to be local spatially. Source: Stanford CS231 course."/>
          <p:cNvPicPr>
            <a:picLocks noChangeAspect="1" noChangeArrowheads="1"/>
          </p:cNvPicPr>
          <p:nvPr/>
        </p:nvPicPr>
        <p:blipFill rotWithShape="1">
          <a:blip r:embed="rId4">
            <a:extLst>
              <a:ext uri="{28A0092B-C50C-407E-A947-70E740481C1C}">
                <a14:useLocalDpi xmlns:a14="http://schemas.microsoft.com/office/drawing/2010/main" val="0"/>
              </a:ext>
            </a:extLst>
          </a:blip>
          <a:srcRect l="42891" r="4637"/>
          <a:stretch/>
        </p:blipFill>
        <p:spPr bwMode="auto">
          <a:xfrm>
            <a:off x="7486351" y="432188"/>
            <a:ext cx="4705649" cy="2853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10661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0515600" cy="1325563"/>
          </a:xfrm>
        </p:spPr>
        <p:txBody>
          <a:bodyPr/>
          <a:lstStyle/>
          <a:p>
            <a:r>
              <a:rPr lang="uk-UA" dirty="0" err="1" smtClean="0"/>
              <a:t>Згорткова</a:t>
            </a:r>
            <a:r>
              <a:rPr lang="uk-UA" dirty="0" smtClean="0"/>
              <a:t> нейронна мережа</a:t>
            </a:r>
            <a:endParaRPr lang="ru-RU" dirty="0"/>
          </a:p>
        </p:txBody>
      </p:sp>
      <p:pic>
        <p:nvPicPr>
          <p:cNvPr id="6" name="Рисунок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35704"/>
            <a:ext cx="5439904" cy="4181926"/>
          </a:xfrm>
          <a:prstGeom prst="rect">
            <a:avLst/>
          </a:prstGeom>
        </p:spPr>
      </p:pic>
      <p:pic>
        <p:nvPicPr>
          <p:cNvPr id="7" name="Picture 4" descr="Screen Shot 2016-08-07 at 4.59.29 P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553" y="4494508"/>
            <a:ext cx="8991447" cy="2139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4395932"/>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274</TotalTime>
  <Words>292</Words>
  <Application>Microsoft Office PowerPoint</Application>
  <PresentationFormat>Широкоэкранный</PresentationFormat>
  <Paragraphs>64</Paragraphs>
  <Slides>24</Slides>
  <Notes>0</Notes>
  <HiddenSlides>0</HiddenSlides>
  <MMClips>1</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24</vt:i4>
      </vt:variant>
    </vt:vector>
  </HeadingPairs>
  <TitlesOfParts>
    <vt:vector size="30" baseType="lpstr">
      <vt:lpstr>Arial</vt:lpstr>
      <vt:lpstr>Calibri</vt:lpstr>
      <vt:lpstr>Calibri Light</vt:lpstr>
      <vt:lpstr>Cambria Math</vt:lpstr>
      <vt:lpstr>Times New Roman</vt:lpstr>
      <vt:lpstr>Тема Office</vt:lpstr>
      <vt:lpstr>Семантична сегментація об’єктів на зображенні</vt:lpstr>
      <vt:lpstr>Постановка задачі</vt:lpstr>
      <vt:lpstr>Що таке сегментація зображення?</vt:lpstr>
      <vt:lpstr>Які задачі вирішує сегментація?</vt:lpstr>
      <vt:lpstr>Які задачі вирішує сегментація?</vt:lpstr>
      <vt:lpstr>Які задачі вирішує сегментація?</vt:lpstr>
      <vt:lpstr>Машинне навчання</vt:lpstr>
      <vt:lpstr>Нейронні мережі</vt:lpstr>
      <vt:lpstr>Згорткова нейронна мережа</vt:lpstr>
      <vt:lpstr>Що бачить комп’ютер?</vt:lpstr>
      <vt:lpstr>Шар згортки</vt:lpstr>
      <vt:lpstr>Презентация PowerPoint</vt:lpstr>
      <vt:lpstr>Відступи &amp; штрихи(кроки)</vt:lpstr>
      <vt:lpstr>Функція активації ReLU </vt:lpstr>
      <vt:lpstr>Шар об’єднання</vt:lpstr>
      <vt:lpstr>Повністю з’єднаний шар (Fully Connected layer)</vt:lpstr>
      <vt:lpstr>Повністю згорткова мережа (FCN-8)</vt:lpstr>
      <vt:lpstr>U-net</vt:lpstr>
      <vt:lpstr>Збільшення &amp; конкатинація</vt:lpstr>
      <vt:lpstr>Програмна реалізація</vt:lpstr>
      <vt:lpstr>Результати</vt:lpstr>
      <vt:lpstr>Результати</vt:lpstr>
      <vt:lpstr>Результати</vt:lpstr>
      <vt:lpstr>Досягнуті цілі</vt:lpstr>
    </vt:vector>
  </TitlesOfParts>
  <Company>SPecialiST RePack</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Сегментація об’єктів на зображенні</dc:title>
  <dc:creator>Sofia Gorlata</dc:creator>
  <cp:lastModifiedBy>Sofia Gorlata</cp:lastModifiedBy>
  <cp:revision>37</cp:revision>
  <dcterms:created xsi:type="dcterms:W3CDTF">2020-05-26T19:12:10Z</dcterms:created>
  <dcterms:modified xsi:type="dcterms:W3CDTF">2020-05-28T05:52:23Z</dcterms:modified>
</cp:coreProperties>
</file>